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7" r:id="rId11"/>
    <p:sldId id="278" r:id="rId12"/>
    <p:sldId id="279" r:id="rId13"/>
    <p:sldId id="280" r:id="rId14"/>
    <p:sldId id="281" r:id="rId15"/>
    <p:sldId id="270" r:id="rId16"/>
    <p:sldId id="271" r:id="rId17"/>
    <p:sldId id="269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oana Catalina Cristea" initials="" lastIdx="2" clrIdx="0"/>
  <p:cmAuthor id="1" name="Aurelian Munteanu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9C4C6C-EADC-40BA-B7E8-3E4503E6D525}">
  <a:tblStyle styleId="{669C4C6C-EADC-40BA-B7E8-3E4503E6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332" autoAdjust="0"/>
  </p:normalViewPr>
  <p:slideViewPr>
    <p:cSldViewPr snapToGrid="0">
      <p:cViewPr varScale="1">
        <p:scale>
          <a:sx n="87" d="100"/>
          <a:sy n="87" d="100"/>
        </p:scale>
        <p:origin x="77" y="4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0dd5f25c1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b0dd5f25c1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1ee6cae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messages from the TB, through the OFC Server Connector will be</a:t>
            </a:r>
            <a:r>
              <a:rPr lang="en-US" baseline="0" dirty="0"/>
              <a:t> received by the OFC Python Server.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server will split the messages into a list of “string” items and will pass them to a function called “</a:t>
            </a:r>
            <a:r>
              <a:rPr lang="en-US" baseline="0" dirty="0" err="1"/>
              <a:t>compute_response</a:t>
            </a:r>
            <a:r>
              <a:rPr lang="en-US" baseline="0" dirty="0"/>
              <a:t>()” that the user will define.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function should convert the “string” items into items that will</a:t>
            </a:r>
            <a:r>
              <a:rPr lang="en-US" baseline="0" dirty="0"/>
              <a:t> be used by the HDL drivers.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converted items will be sent to the DUT using the OFC Python-FPGA (through DMAs)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each protocol has its own DMA module that must be specified when sending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Also, the OFC Python-FPGA module can be used to get the items collected by the HDL monitors.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the DMA specific to the protocol must be again specified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items collected should be converted in “string” items.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This list of collected items should be returned =&gt; the server will send them back to the TB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 </a:t>
            </a:r>
            <a:endParaRPr dirty="0"/>
          </a:p>
        </p:txBody>
      </p:sp>
      <p:sp>
        <p:nvSpPr>
          <p:cNvPr id="287" name="Google Shape;287;gb1ee6cae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11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1ee6cae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In the PL side, the HDL components should be implemented.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These components can be timed as opposed to the rest of the TB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HDL driver should send items to the DUT, accessing directly its interfaces.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HDL monitor should collect information from the DUTs interfaces and convert it into items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These components should have a link to a DMA module =&gt; they can be accessed from the PS side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PL side connections and functionality can be defined using the </a:t>
            </a:r>
            <a:r>
              <a:rPr lang="en-US" baseline="0" dirty="0" err="1"/>
              <a:t>Vivado</a:t>
            </a:r>
            <a:r>
              <a:rPr lang="en-US" baseline="0" dirty="0"/>
              <a:t> environment, a tool provided by Xilinx.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the DMA IP can be instantiated (AXI stream interfaces =&gt; driver and monitor should have an AXI stream slave/master interface)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the </a:t>
            </a:r>
            <a:r>
              <a:rPr lang="en-US" baseline="0" dirty="0" err="1"/>
              <a:t>bitstream</a:t>
            </a:r>
            <a:r>
              <a:rPr lang="en-US" baseline="0" dirty="0"/>
              <a:t> file can be exported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OFC Python-FPGA takes care of programming the PL side and finding the DMA modules within the design, given the </a:t>
            </a:r>
            <a:r>
              <a:rPr lang="en-US" baseline="0" dirty="0" err="1"/>
              <a:t>bitstream</a:t>
            </a:r>
            <a:r>
              <a:rPr lang="en-US" baseline="0" dirty="0"/>
              <a:t> file.</a:t>
            </a:r>
          </a:p>
        </p:txBody>
      </p:sp>
      <p:sp>
        <p:nvSpPr>
          <p:cNvPr id="287" name="Google Shape;287;gb1ee6cae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776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b216e74ba2_3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</a:t>
            </a:r>
            <a:r>
              <a:rPr lang="en-US" baseline="0" dirty="0"/>
              <a:t> architecture was firstly used for the functional verification of a Streaming Router.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Streaming Router -&gt; 1 configuration interface, 1 input interface and 4 output interfaces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Then it was also tested on the Streaming Router + AES block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=&gt; how complexity of design affects the acceleration factor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For the simple Streaming Router we tested the OFC using 2 different configurations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1. - Send items from the TB to the Python Server whenever possible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    - Send packages of 10k stimuli to the DUT through a single DMA access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more stimuli sent within a single DMA access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	=&gt; less DMA accesses in total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the stimuli sent over a single DMA access to the PL side are stored in a buffer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	=&gt; the more stimuli sent =&gt; more resources needed on the FPGA side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the 10k stimuli is an arbitrary number which respects the conditions mentioned above for our Streaming Router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    - Receive within the TB whenever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2. – Send items from the TB to the Python Server whenever possible (same as for config.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    - Send packages of 10k stimuli to the DUT through a single DMA access (same as for config.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    - Buffer collected items until all stimuli have been processed by the DUT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    - Receive monitored items within the TB only after all stimuli have been processed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For the Streaming Router + AES block we tested only the second configuration, as it was the one with better results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gb216e74ba2_3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409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b216e74ba2_3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</a:t>
            </a:r>
            <a:r>
              <a:rPr lang="en-US" baseline="0" dirty="0"/>
              <a:t> architecture was firstly used for the functional verification of a Streaming Router.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Streaming Router -&gt; 1 configuration interface, 1 input interface and 4 output interfaces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Then it was also tested on the Streaming Router + AES block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=&gt; how complexity of design affects the acceleration factor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For the simple Streaming Router we tested the OFC using 2 different configurations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1. - Send items from the TB to the Python Server whenever possible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    - Send packages of 10k stimuli to the DUT through a single DMA access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more stimuli sent within a single DMA access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	=&gt; less DMA accesses in total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the stimuli sent over a single DMA access to the PL side are stored in a buffer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	=&gt; the more stimuli sent =&gt; more resources needed on the FPGA side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the 10k stimuli is an arbitrary number which respects the conditions mentioned above for our Streaming Router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    - Receive within the TB whenever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2. – Send items from the TB to the Python Server whenever possible (same as for config.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    - Send packages of 10k stimuli to the DUT through a single DMA access (same as for config.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    - Buffer collected items until all stimuli have been processed by the DUT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    - Receive monitored items within the TB only after all stimuli have been processed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For the Streaming Router + AES block we tested only the second configuration, as it was the one with better results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gb216e74ba2_3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98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b216e74ba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the first</a:t>
            </a:r>
            <a:r>
              <a:rPr lang="en-US" baseline="0" dirty="0"/>
              <a:t> configuration on the simple Streaming Router, with sending and receiving whenever possible: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results not so great, slightly faster for co-emulation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doesn’t make sense to use it for acceleration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the acceleration factor decreases with the number of stimulus (more DMA accesses)</a:t>
            </a:r>
            <a:endParaRPr dirty="0"/>
          </a:p>
        </p:txBody>
      </p:sp>
      <p:sp>
        <p:nvSpPr>
          <p:cNvPr id="409" name="Google Shape;409;gb216e74b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aa82f7b115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</a:t>
            </a:r>
            <a:r>
              <a:rPr lang="en-US" baseline="0" dirty="0"/>
              <a:t> FPGA processing time was measured in python: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from the time the Python Server is ready to send items to the DMA modules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to the time the DMA modules have returned a list of collected items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sum of all these times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gaa82f7b11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b216e74ba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For the second</a:t>
            </a:r>
            <a:r>
              <a:rPr lang="en-US" baseline="0" dirty="0"/>
              <a:t> configuration on the simple Streaming Router, with sending whenever possible and receiving only after the DUT has processed all items: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- better results : acceleration factor over 1.5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- TB first has the chance to send all the items and then to receive all collected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		=&gt; less context switches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gb216e74ba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b216e74ba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same</a:t>
            </a:r>
            <a:r>
              <a:rPr lang="en-US" baseline="0" dirty="0"/>
              <a:t> configuration used for the Streaming Router with a mathematical block (AES encryption):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acceleration factor &gt;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greater complexity of the DUT =&gt; greater acceleration factor</a:t>
            </a:r>
            <a:endParaRPr dirty="0"/>
          </a:p>
        </p:txBody>
      </p:sp>
      <p:sp>
        <p:nvSpPr>
          <p:cNvPr id="433" name="Google Shape;433;gb216e74ba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b216e74ba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- results for even more stimulus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- acceleration factor does</a:t>
            </a:r>
            <a:r>
              <a:rPr lang="en-US" baseline="0" dirty="0"/>
              <a:t> not have a constant decreasing/increasing behavior </a:t>
            </a:r>
            <a:endParaRPr dirty="0"/>
          </a:p>
        </p:txBody>
      </p:sp>
      <p:sp>
        <p:nvSpPr>
          <p:cNvPr id="442" name="Google Shape;442;gb216e74ba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216e74ba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FPGA processing time measured</a:t>
            </a:r>
            <a:r>
              <a:rPr lang="en-US" baseline="0" dirty="0"/>
              <a:t> is about 1/5 from the total co-emulation time</a:t>
            </a:r>
          </a:p>
        </p:txBody>
      </p:sp>
      <p:sp>
        <p:nvSpPr>
          <p:cNvPr id="451" name="Google Shape;451;gb216e74ba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0dd5f25c1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b0dd5f25c1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216e74ba2_3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OFC</a:t>
            </a:r>
            <a:r>
              <a:rPr lang="en-US" baseline="0" dirty="0"/>
              <a:t> is a modular framework with two components that can be used together or separately.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OFC SV-Python: for a communication between a SV TB and a python environment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OFC Python-FPGA: for a communication between Python and PL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together: for a co-emulation environment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framework requires little integration effort and can be easily updated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acceleration factor has multiple influencers: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less DMA accesses =&gt; increased acceleration factor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increased DUT complexity =&gt; increased acceleration factor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less context switches =&gt; increased acceleration factor </a:t>
            </a:r>
            <a:endParaRPr dirty="0"/>
          </a:p>
        </p:txBody>
      </p:sp>
      <p:sp>
        <p:nvSpPr>
          <p:cNvPr id="466" name="Google Shape;466;gb216e74ba2_3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9597ee5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a9597ee5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29e98041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How it started:</a:t>
            </a:r>
            <a:r>
              <a:rPr lang="en-US" baseline="0" dirty="0">
                <a:solidFill>
                  <a:schemeClr val="dk1"/>
                </a:solidFill>
              </a:rPr>
              <a:t> curiosity on how to co-emulate without using any proprietary solutions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>
                <a:solidFill>
                  <a:schemeClr val="dk1"/>
                </a:solidFill>
              </a:rPr>
              <a:t>OFC stands for </a:t>
            </a:r>
            <a:r>
              <a:rPr lang="en" dirty="0"/>
              <a:t>open-source framework for co-emulation</a:t>
            </a:r>
            <a:endParaRPr lang="en-US" baseline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>
                <a:solidFill>
                  <a:schemeClr val="dk1"/>
                </a:solidFill>
              </a:rPr>
              <a:t>Meant to provide an easier way to achieve a co-emulation environment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>
                <a:solidFill>
                  <a:schemeClr val="dk1"/>
                </a:solidFill>
              </a:rPr>
              <a:t>The project is open source -&gt; anyone has access to 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>
                <a:solidFill>
                  <a:schemeClr val="dk1"/>
                </a:solidFill>
              </a:rPr>
              <a:t>It is not tool dependent -&gt; you can use any simulator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>
                <a:solidFill>
                  <a:schemeClr val="dk1"/>
                </a:solidFill>
              </a:rPr>
              <a:t>It is easy to understand and integrate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>
                <a:solidFill>
                  <a:schemeClr val="dk1"/>
                </a:solidFill>
              </a:rPr>
              <a:t>Anyone can make changes and upgrade the framework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50" name="Google Shape;150;gb29e98041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0dd5f25c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Simulation vs. co-emulation =&gt; 1</a:t>
            </a:r>
            <a:r>
              <a:rPr lang="en" baseline="0" dirty="0"/>
              <a:t> host + 1 hw platform =&gt; 1 connection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Pynq is part of the Zynq family =&gt; PS and PL =&gt; another connection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2 connections =&gt; 2 separate modules of the OFC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Usage: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- together -&gt; co-emulation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- separete -&gt; OFC SV-Py:      eg. 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               -&gt; OFC Py-FPGA:  eg. Python TB</a:t>
            </a:r>
          </a:p>
        </p:txBody>
      </p:sp>
      <p:sp>
        <p:nvSpPr>
          <p:cNvPr id="157" name="Google Shape;157;gb0dd5f25c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1d3cb3d2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DUT on different platform -&gt;</a:t>
            </a:r>
            <a:r>
              <a:rPr lang="en" baseline="0" dirty="0"/>
              <a:t> driver can no longer interact with the interfaces directly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                                   =&gt; OFC Driver sends items to a component that manages the connection with the HW platform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Component that manages the connection with the HW platform: OFC Server Connector (SV-PS)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initiates connection with PYNQ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responsible for sending items and receiving results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On the PS side: OFC Python Server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communicates with TB through TCP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receives requests from the TB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sends results back to the TB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adaptability: user definition of how items are processed (eg. </a:t>
            </a:r>
            <a:r>
              <a:rPr lang="en-US" baseline="0" dirty="0"/>
              <a:t>o</a:t>
            </a:r>
            <a:r>
              <a:rPr lang="en" baseline="0" dirty="0"/>
              <a:t>rder, buffering)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TCP connection: client (TB) + server (PS)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SV does not offer support for TCP functions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=&gt; C++ implementation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=&gt; DPI-C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To connect PS and PL: OFC FPGA Connector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Uses DMA accesses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Based on the Pynq API provided by Xilinx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PL side: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DMA -&gt; DUT : HDL drivers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  -&gt; DUT  -&gt; DMA: HDL monitors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One component that receives all monitored items =&gt; user must define its own monitor =&gt; appropiate analysis ports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achieve a client </a:t>
            </a:r>
            <a:r>
              <a:rPr lang="en-US" dirty="0" err="1"/>
              <a:t>behaviour</a:t>
            </a:r>
            <a:r>
              <a:rPr lang="en-US" dirty="0"/>
              <a:t> within the TB, a DPI-C interface is needed, as the necessary functions are not available in the SystemVerilog language.</a:t>
            </a:r>
          </a:p>
        </p:txBody>
      </p:sp>
      <p:sp>
        <p:nvSpPr>
          <p:cNvPr id="179" name="Google Shape;179;gb1d3cb3d2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216e74ba2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There are some configurations that need to be taken into account before using the OFC.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the OFC Server Connector: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      -&gt; establishing connection =&gt;</a:t>
            </a:r>
            <a:r>
              <a:rPr lang="en" dirty="0"/>
              <a:t> the hostname and port of the server must be provided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-&gt; DUT emulated =&gt; no knowledge on the ending of the simulation =&gt; end of test marker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-&gt; optional: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- timeout: before</a:t>
            </a:r>
            <a:r>
              <a:rPr lang="en" baseline="0" dirty="0"/>
              <a:t> a TCP send/receive is dropped (default: 1)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/>
              <a:t>	- delimiter: a message can contain multiple items =&gt; must use a delimiter (default: endline)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>
                <a:solidFill>
                  <a:schemeClr val="dk1"/>
                </a:solidFill>
              </a:rPr>
              <a:t>For the OFC Python Server: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>
                <a:solidFill>
                  <a:schemeClr val="dk1"/>
                </a:solidFill>
              </a:rPr>
              <a:t>      -&gt; establishing connection: port number used (same as the one for OFC Server Connector)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aseline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>
                <a:solidFill>
                  <a:schemeClr val="dk1"/>
                </a:solidFill>
              </a:rPr>
              <a:t>      -&gt; optional: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>
                <a:solidFill>
                  <a:schemeClr val="dk1"/>
                </a:solidFill>
              </a:rPr>
              <a:t>	- delimiter: also for identifying items within message (same as the one specified for the OFC Server Connector)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>
                <a:solidFill>
                  <a:schemeClr val="dk1"/>
                </a:solidFill>
              </a:rPr>
              <a:t>	- buffer size: the size of the buffer determines how many information can be storred in a single TCP message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For the OFC Python-FPGA connector: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0" dirty="0">
                <a:solidFill>
                  <a:schemeClr val="dk1"/>
                </a:solidFill>
              </a:rPr>
              <a:t>      -&gt; </a:t>
            </a:r>
            <a:r>
              <a:rPr lang="en" dirty="0">
                <a:solidFill>
                  <a:schemeClr val="dk1"/>
                </a:solidFill>
              </a:rPr>
              <a:t>only the bitfile describing the PL configuration is required, so that it may find and use the DMA modules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28" name="Google Shape;228;gb216e74ba2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0dd5f25c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Integration of OFC requires 4</a:t>
            </a:r>
            <a:r>
              <a:rPr lang="en-US" baseline="0" dirty="0"/>
              <a:t> simple steps: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Replacing the usual UVM drivers with the driver provided by OFC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Create your own OFC monitor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Define how the OFC Python Server handles item processing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Create HDL drivers and monitors in the PL side of the PYNQ board</a:t>
            </a:r>
            <a:endParaRPr dirty="0"/>
          </a:p>
        </p:txBody>
      </p:sp>
      <p:sp>
        <p:nvSpPr>
          <p:cNvPr id="280" name="Google Shape;280;gb0dd5f25c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1ee6cae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Simulation</a:t>
            </a:r>
            <a:r>
              <a:rPr lang="en-US" baseline="0" dirty="0"/>
              <a:t> vs co-emulation: DUT in HW platform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=&gt; driver can no longer interact with the DUT directly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=&gt; replace driver with OFC driver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- sends messages to a component that manages the connection with the HW platform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                                                - you can make the change using UVM factory override – “plug and play”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                                                - the OFC driver transforms items into messages based on their pack function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	        =&gt; items must have their fields registered with UVM or a custom pack function can be defined</a:t>
            </a:r>
            <a:endParaRPr dirty="0"/>
          </a:p>
        </p:txBody>
      </p:sp>
      <p:sp>
        <p:nvSpPr>
          <p:cNvPr id="287" name="Google Shape;287;gb1ee6cae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1ee6cae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component that</a:t>
            </a:r>
            <a:r>
              <a:rPr lang="en-US" baseline="0" dirty="0"/>
              <a:t> receives all monitored items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=&gt; you must implement your own monitor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OFC Server Connector receives messages from TCP and splits them into “string” items based on the delimiter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OFC  Monitor should receive each “string” item and convert them into sequence items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	- this may be done with an “unpack” function, just like in the case of the OFC driver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The OFC Monitor is also responsible for sending the converted items through the appropriate analysis ports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gb1ee6cae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5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13" Type="http://schemas.openxmlformats.org/officeDocument/2006/relationships/image" Target="../media/image4.png"/><Relationship Id="rId3" Type="http://schemas.microsoft.com/office/2007/relationships/media" Target="../media/media32.m4a"/><Relationship Id="rId7" Type="http://schemas.microsoft.com/office/2007/relationships/media" Target="../media/media34.m4a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openxmlformats.org/officeDocument/2006/relationships/slideLayout" Target="../slideLayouts/slideLayout13.xml"/><Relationship Id="rId5" Type="http://schemas.microsoft.com/office/2007/relationships/media" Target="../media/media33.m4a"/><Relationship Id="rId10" Type="http://schemas.openxmlformats.org/officeDocument/2006/relationships/audio" Target="../media/media35.m4a"/><Relationship Id="rId4" Type="http://schemas.openxmlformats.org/officeDocument/2006/relationships/audio" Target="../media/media32.m4a"/><Relationship Id="rId9" Type="http://schemas.microsoft.com/office/2007/relationships/media" Target="../media/media35.m4a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39.m4a"/><Relationship Id="rId13" Type="http://schemas.openxmlformats.org/officeDocument/2006/relationships/image" Target="../media/image4.png"/><Relationship Id="rId3" Type="http://schemas.microsoft.com/office/2007/relationships/media" Target="../media/media37.m4a"/><Relationship Id="rId7" Type="http://schemas.openxmlformats.org/officeDocument/2006/relationships/audio" Target="NULL" TargetMode="External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openxmlformats.org/officeDocument/2006/relationships/slideLayout" Target="../slideLayouts/slideLayout13.xml"/><Relationship Id="rId5" Type="http://schemas.microsoft.com/office/2007/relationships/media" Target="../media/media38.m4a"/><Relationship Id="rId10" Type="http://schemas.openxmlformats.org/officeDocument/2006/relationships/audio" Target="../media/media40.m4a"/><Relationship Id="rId4" Type="http://schemas.openxmlformats.org/officeDocument/2006/relationships/audio" Target="../media/media37.m4a"/><Relationship Id="rId9" Type="http://schemas.microsoft.com/office/2007/relationships/media" Target="../media/media40.m4a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2.png"/><Relationship Id="rId3" Type="http://schemas.microsoft.com/office/2007/relationships/media" Target="../media/media42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audio" Target="../media/media43.m4a"/><Relationship Id="rId11" Type="http://schemas.openxmlformats.org/officeDocument/2006/relationships/image" Target="../media/image10.png"/><Relationship Id="rId5" Type="http://schemas.microsoft.com/office/2007/relationships/media" Target="../media/media43.m4a"/><Relationship Id="rId1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audio" Target="../media/media42.m4a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4a"/><Relationship Id="rId13" Type="http://schemas.microsoft.com/office/2007/relationships/media" Target="../media/media50.m4a"/><Relationship Id="rId18" Type="http://schemas.openxmlformats.org/officeDocument/2006/relationships/notesSlide" Target="../notesSlides/notesSlide13.xml"/><Relationship Id="rId3" Type="http://schemas.microsoft.com/office/2007/relationships/media" Target="../media/media45.m4a"/><Relationship Id="rId7" Type="http://schemas.microsoft.com/office/2007/relationships/media" Target="../media/media47.m4a"/><Relationship Id="rId12" Type="http://schemas.openxmlformats.org/officeDocument/2006/relationships/audio" Target="../media/media49.m4a"/><Relationship Id="rId17" Type="http://schemas.openxmlformats.org/officeDocument/2006/relationships/slideLayout" Target="../slideLayouts/slideLayout13.xml"/><Relationship Id="rId2" Type="http://schemas.openxmlformats.org/officeDocument/2006/relationships/audio" Target="../media/media44.m4a"/><Relationship Id="rId16" Type="http://schemas.openxmlformats.org/officeDocument/2006/relationships/audio" Target="../media/media51.m4a"/><Relationship Id="rId20" Type="http://schemas.openxmlformats.org/officeDocument/2006/relationships/image" Target="../media/image3.png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microsoft.com/office/2007/relationships/media" Target="../media/media49.m4a"/><Relationship Id="rId5" Type="http://schemas.microsoft.com/office/2007/relationships/media" Target="../media/media46.m4a"/><Relationship Id="rId15" Type="http://schemas.microsoft.com/office/2007/relationships/media" Target="../media/media51.m4a"/><Relationship Id="rId10" Type="http://schemas.openxmlformats.org/officeDocument/2006/relationships/audio" Target="../media/media48.m4a"/><Relationship Id="rId19" Type="http://schemas.openxmlformats.org/officeDocument/2006/relationships/image" Target="../media/image8.png"/><Relationship Id="rId4" Type="http://schemas.openxmlformats.org/officeDocument/2006/relationships/audio" Target="../media/media45.m4a"/><Relationship Id="rId9" Type="http://schemas.microsoft.com/office/2007/relationships/media" Target="../media/media48.m4a"/><Relationship Id="rId14" Type="http://schemas.openxmlformats.org/officeDocument/2006/relationships/audio" Target="../media/media50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4a"/><Relationship Id="rId7" Type="http://schemas.openxmlformats.org/officeDocument/2006/relationships/image" Target="../media/image8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6.m4a"/><Relationship Id="rId7" Type="http://schemas.openxmlformats.org/officeDocument/2006/relationships/image" Target="../media/image8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3.m4a"/><Relationship Id="rId13" Type="http://schemas.microsoft.com/office/2007/relationships/media" Target="../media/media66.m4a"/><Relationship Id="rId18" Type="http://schemas.openxmlformats.org/officeDocument/2006/relationships/image" Target="../media/image3.png"/><Relationship Id="rId3" Type="http://schemas.microsoft.com/office/2007/relationships/media" Target="../media/media61.m4a"/><Relationship Id="rId7" Type="http://schemas.microsoft.com/office/2007/relationships/media" Target="../media/media63.m4a"/><Relationship Id="rId12" Type="http://schemas.openxmlformats.org/officeDocument/2006/relationships/audio" Target="../media/media65.m4a"/><Relationship Id="rId17" Type="http://schemas.openxmlformats.org/officeDocument/2006/relationships/image" Target="../media/image7.png"/><Relationship Id="rId2" Type="http://schemas.openxmlformats.org/officeDocument/2006/relationships/audio" Target="../media/media60.m4a"/><Relationship Id="rId16" Type="http://schemas.openxmlformats.org/officeDocument/2006/relationships/notesSlide" Target="../notesSlides/notesSlide20.xml"/><Relationship Id="rId1" Type="http://schemas.microsoft.com/office/2007/relationships/media" Target="../media/media60.m4a"/><Relationship Id="rId6" Type="http://schemas.openxmlformats.org/officeDocument/2006/relationships/audio" Target="../media/media62.m4a"/><Relationship Id="rId11" Type="http://schemas.microsoft.com/office/2007/relationships/media" Target="../media/media65.m4a"/><Relationship Id="rId5" Type="http://schemas.microsoft.com/office/2007/relationships/media" Target="../media/media62.m4a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64.m4a"/><Relationship Id="rId4" Type="http://schemas.openxmlformats.org/officeDocument/2006/relationships/audio" Target="../media/media61.m4a"/><Relationship Id="rId9" Type="http://schemas.microsoft.com/office/2007/relationships/media" Target="../media/media64.m4a"/><Relationship Id="rId14" Type="http://schemas.openxmlformats.org/officeDocument/2006/relationships/audio" Target="../media/media66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miq-consulting/amiq_ofc" TargetMode="External"/><Relationship Id="rId3" Type="http://schemas.openxmlformats.org/officeDocument/2006/relationships/slideLayout" Target="../slideLayouts/slideLayout13.xml"/><Relationship Id="rId7" Type="http://schemas.openxmlformats.org/officeDocument/2006/relationships/hyperlink" Target="http://www.amiq.com/consulting/resources/papers/" TargetMode="Externa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hyperlink" Target="mailto:dragos.dospinescu@amiq.com" TargetMode="External"/><Relationship Id="rId5" Type="http://schemas.openxmlformats.org/officeDocument/2006/relationships/hyperlink" Target="mailto:ioana.catalina.cristea@amiq.com" TargetMode="Externa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media" Target="../media/media13.m4a"/><Relationship Id="rId18" Type="http://schemas.openxmlformats.org/officeDocument/2006/relationships/audio" Target="../media/media15.m4a"/><Relationship Id="rId3" Type="http://schemas.microsoft.com/office/2007/relationships/media" Target="../media/media8.m4a"/><Relationship Id="rId21" Type="http://schemas.openxmlformats.org/officeDocument/2006/relationships/image" Target="../media/image5.png"/><Relationship Id="rId7" Type="http://schemas.microsoft.com/office/2007/relationships/media" Target="../media/media10.m4a"/><Relationship Id="rId12" Type="http://schemas.openxmlformats.org/officeDocument/2006/relationships/audio" Target="../media/media12.m4a"/><Relationship Id="rId17" Type="http://schemas.microsoft.com/office/2007/relationships/media" Target="../media/media15.m4a"/><Relationship Id="rId2" Type="http://schemas.openxmlformats.org/officeDocument/2006/relationships/audio" Target="../media/media7.m4a"/><Relationship Id="rId16" Type="http://schemas.openxmlformats.org/officeDocument/2006/relationships/audio" Target="../media/media14.m4a"/><Relationship Id="rId20" Type="http://schemas.openxmlformats.org/officeDocument/2006/relationships/notesSlide" Target="../notesSlides/notesSlide5.xml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4a"/><Relationship Id="rId5" Type="http://schemas.microsoft.com/office/2007/relationships/media" Target="../media/media9.m4a"/><Relationship Id="rId15" Type="http://schemas.microsoft.com/office/2007/relationships/media" Target="../media/media14.m4a"/><Relationship Id="rId10" Type="http://schemas.openxmlformats.org/officeDocument/2006/relationships/audio" Target="../media/media11.m4a"/><Relationship Id="rId19" Type="http://schemas.openxmlformats.org/officeDocument/2006/relationships/slideLayout" Target="../slideLayouts/slideLayout13.xml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audio" Target="../media/media13.m4a"/><Relationship Id="rId2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3" Type="http://schemas.microsoft.com/office/2007/relationships/media" Target="../media/media17.m4a"/><Relationship Id="rId7" Type="http://schemas.microsoft.com/office/2007/relationships/media" Target="../media/media19.m4a"/><Relationship Id="rId12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5.png"/><Relationship Id="rId5" Type="http://schemas.microsoft.com/office/2007/relationships/media" Target="../media/media18.m4a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13" Type="http://schemas.openxmlformats.org/officeDocument/2006/relationships/image" Target="../media/image4.png"/><Relationship Id="rId3" Type="http://schemas.microsoft.com/office/2007/relationships/media" Target="../media/media21.m4a"/><Relationship Id="rId7" Type="http://schemas.microsoft.com/office/2007/relationships/media" Target="../media/media23.m4a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slideLayout" Target="../slideLayouts/slideLayout13.xml"/><Relationship Id="rId5" Type="http://schemas.microsoft.com/office/2007/relationships/media" Target="../media/media22.m4a"/><Relationship Id="rId10" Type="http://schemas.openxmlformats.org/officeDocument/2006/relationships/audio" Target="../media/media24.m4a"/><Relationship Id="rId4" Type="http://schemas.openxmlformats.org/officeDocument/2006/relationships/audio" Target="../media/media21.m4a"/><Relationship Id="rId9" Type="http://schemas.microsoft.com/office/2007/relationships/media" Target="../media/media24.m4a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image" Target="../media/image4.png"/><Relationship Id="rId3" Type="http://schemas.microsoft.com/office/2007/relationships/media" Target="../media/media26.m4a"/><Relationship Id="rId7" Type="http://schemas.microsoft.com/office/2007/relationships/media" Target="../media/media28.m4a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openxmlformats.org/officeDocument/2006/relationships/slideLayout" Target="../slideLayouts/slideLayout13.xml"/><Relationship Id="rId5" Type="http://schemas.microsoft.com/office/2007/relationships/media" Target="../media/media27.m4a"/><Relationship Id="rId10" Type="http://schemas.openxmlformats.org/officeDocument/2006/relationships/audio" Target="../media/media29.m4a"/><Relationship Id="rId4" Type="http://schemas.openxmlformats.org/officeDocument/2006/relationships/audio" Target="../media/media26.m4a"/><Relationship Id="rId9" Type="http://schemas.microsoft.com/office/2007/relationships/media" Target="../media/media29.m4a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685800" y="1636901"/>
            <a:ext cx="7772400" cy="13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5000" dirty="0">
                <a:solidFill>
                  <a:srgbClr val="000000"/>
                </a:solidFill>
              </a:rPr>
              <a:t>Open-source Framework for Co-emulation using PYNQ</a:t>
            </a:r>
            <a:endParaRPr sz="5000" dirty="0">
              <a:solidFill>
                <a:srgbClr val="000000"/>
              </a:solidFill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742950" y="3183400"/>
            <a:ext cx="77724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" sz="24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Ioana Cătălina Cristea, Dragoș Dospinescu</a:t>
            </a:r>
            <a:endParaRPr sz="24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" sz="24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AMIQ Consulting</a:t>
            </a:r>
            <a:endParaRPr sz="24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5750" y="4522450"/>
            <a:ext cx="1342150" cy="5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>
            <a:spLocks noGrp="1"/>
          </p:cNvSpPr>
          <p:nvPr>
            <p:ph type="ctrTitle"/>
          </p:nvPr>
        </p:nvSpPr>
        <p:spPr>
          <a:xfrm>
            <a:off x="685800" y="1636901"/>
            <a:ext cx="7772400" cy="13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5000">
                <a:solidFill>
                  <a:srgbClr val="990000"/>
                </a:solidFill>
              </a:rPr>
              <a:t>O</a:t>
            </a:r>
            <a:r>
              <a:rPr lang="en" sz="5000">
                <a:solidFill>
                  <a:srgbClr val="000000"/>
                </a:solidFill>
              </a:rPr>
              <a:t>pen-source </a:t>
            </a:r>
            <a:r>
              <a:rPr lang="en" sz="5000">
                <a:solidFill>
                  <a:srgbClr val="990000"/>
                </a:solidFill>
              </a:rPr>
              <a:t>F</a:t>
            </a:r>
            <a:r>
              <a:rPr lang="en" sz="5000">
                <a:solidFill>
                  <a:srgbClr val="000000"/>
                </a:solidFill>
              </a:rPr>
              <a:t>ramework for </a:t>
            </a:r>
            <a:r>
              <a:rPr lang="en" sz="5000">
                <a:solidFill>
                  <a:srgbClr val="990000"/>
                </a:solidFill>
              </a:rPr>
              <a:t>C</a:t>
            </a:r>
            <a:r>
              <a:rPr lang="en" sz="5000">
                <a:solidFill>
                  <a:srgbClr val="000000"/>
                </a:solidFill>
              </a:rPr>
              <a:t>o-emulation using PYNQ</a:t>
            </a:r>
            <a:endParaRPr sz="500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437" y="5407359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24"/>
    </mc:Choice>
    <mc:Fallback xmlns="">
      <p:transition spd="slow" advClick="0" advTm="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" objId="2"/>
        <p14:stopEvt time="1515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353;p35"/>
          <p:cNvSpPr txBox="1"/>
          <p:nvPr/>
        </p:nvSpPr>
        <p:spPr>
          <a:xfrm>
            <a:off x="4801099" y="1896499"/>
            <a:ext cx="4453351" cy="177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0965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" sz="1600" dirty="0">
                <a:solidFill>
                  <a:schemeClr val="dk1"/>
                </a:solidFill>
              </a:rPr>
              <a:t>- Convert SV messages into items</a:t>
            </a:r>
            <a:endParaRPr sz="1600" dirty="0">
              <a:solidFill>
                <a:schemeClr val="dk1"/>
              </a:solidFill>
            </a:endParaRPr>
          </a:p>
          <a:p>
            <a:pPr marL="100965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" sz="1600" dirty="0">
                <a:solidFill>
                  <a:schemeClr val="dk1"/>
                </a:solidFill>
              </a:rPr>
              <a:t>- Send items to DUT using         OFC Python-FPGA</a:t>
            </a:r>
            <a:endParaRPr sz="1600" dirty="0">
              <a:solidFill>
                <a:schemeClr val="dk1"/>
              </a:solidFill>
            </a:endParaRPr>
          </a:p>
          <a:p>
            <a:pPr marL="100965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" sz="1600" dirty="0">
                <a:solidFill>
                  <a:schemeClr val="dk1"/>
                </a:solidFill>
              </a:rPr>
              <a:t>- Collect monitored items using OFC Python-FPGA</a:t>
            </a:r>
          </a:p>
          <a:p>
            <a:pPr marL="100965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" sz="1600" dirty="0">
                <a:solidFill>
                  <a:schemeClr val="dk1"/>
                </a:solidFill>
              </a:rPr>
              <a:t>- Return packed monitored items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98;p32"/>
          <p:cNvSpPr/>
          <p:nvPr/>
        </p:nvSpPr>
        <p:spPr>
          <a:xfrm>
            <a:off x="1192567" y="3591255"/>
            <a:ext cx="4398985" cy="117969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74900" y="303828"/>
            <a:ext cx="666175" cy="6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/>
          <p:nvPr/>
        </p:nvSpPr>
        <p:spPr>
          <a:xfrm>
            <a:off x="7136875" y="5128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1</a:t>
            </a:r>
            <a:endParaRPr sz="1300"/>
          </a:p>
        </p:txBody>
      </p:sp>
      <p:sp>
        <p:nvSpPr>
          <p:cNvPr id="291" name="Google Shape;291;p32"/>
          <p:cNvSpPr/>
          <p:nvPr/>
        </p:nvSpPr>
        <p:spPr>
          <a:xfrm>
            <a:off x="7327850" y="8431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2</a:t>
            </a:r>
            <a:endParaRPr sz="1300"/>
          </a:p>
        </p:txBody>
      </p:sp>
      <p:sp>
        <p:nvSpPr>
          <p:cNvPr id="292" name="Google Shape;292;p32"/>
          <p:cNvSpPr/>
          <p:nvPr/>
        </p:nvSpPr>
        <p:spPr>
          <a:xfrm>
            <a:off x="7521375" y="11734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3</a:t>
            </a:r>
            <a:endParaRPr sz="1300"/>
          </a:p>
        </p:txBody>
      </p:sp>
      <p:sp>
        <p:nvSpPr>
          <p:cNvPr id="293" name="Google Shape;293;p32"/>
          <p:cNvSpPr/>
          <p:nvPr/>
        </p:nvSpPr>
        <p:spPr>
          <a:xfrm>
            <a:off x="7729200" y="1503725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4</a:t>
            </a:r>
            <a:endParaRPr sz="1300"/>
          </a:p>
        </p:txBody>
      </p:sp>
      <p:sp>
        <p:nvSpPr>
          <p:cNvPr id="294" name="Google Shape;294;p32"/>
          <p:cNvSpPr/>
          <p:nvPr/>
        </p:nvSpPr>
        <p:spPr>
          <a:xfrm>
            <a:off x="7512036" y="1158619"/>
            <a:ext cx="1281600" cy="35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2397050" y="205975"/>
            <a:ext cx="432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Integration -  user steps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7" name="Google Shape;297;p32"/>
          <p:cNvGrpSpPr/>
          <p:nvPr/>
        </p:nvGrpSpPr>
        <p:grpSpPr>
          <a:xfrm>
            <a:off x="1169054" y="1614308"/>
            <a:ext cx="4398985" cy="1219345"/>
            <a:chOff x="1352550" y="1655875"/>
            <a:chExt cx="4044300" cy="1181422"/>
          </a:xfrm>
        </p:grpSpPr>
        <p:sp>
          <p:nvSpPr>
            <p:cNvPr id="298" name="Google Shape;298;p32"/>
            <p:cNvSpPr/>
            <p:nvPr/>
          </p:nvSpPr>
          <p:spPr>
            <a:xfrm>
              <a:off x="1352550" y="1655875"/>
              <a:ext cx="4044300" cy="11430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2717851" y="2013374"/>
              <a:ext cx="1313700" cy="823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32"/>
          <p:cNvSpPr/>
          <p:nvPr/>
        </p:nvSpPr>
        <p:spPr>
          <a:xfrm>
            <a:off x="1895942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UVMDRV</a:t>
            </a: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4240717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UVMMON</a:t>
            </a:r>
            <a:endParaRPr/>
          </a:p>
        </p:txBody>
      </p:sp>
      <p:sp>
        <p:nvSpPr>
          <p:cNvPr id="302" name="Google Shape;302;p32"/>
          <p:cNvSpPr txBox="1"/>
          <p:nvPr/>
        </p:nvSpPr>
        <p:spPr>
          <a:xfrm>
            <a:off x="1192567" y="1570360"/>
            <a:ext cx="3957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TB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2820964" y="4118038"/>
            <a:ext cx="109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</a:t>
            </a:r>
            <a:endParaRPr/>
          </a:p>
        </p:txBody>
      </p:sp>
      <p:cxnSp>
        <p:nvCxnSpPr>
          <p:cNvPr id="307" name="Google Shape;307;p32"/>
          <p:cNvCxnSpPr>
            <a:stCxn id="300" idx="3"/>
          </p:cNvCxnSpPr>
          <p:nvPr/>
        </p:nvCxnSpPr>
        <p:spPr>
          <a:xfrm>
            <a:off x="2511242" y="2371910"/>
            <a:ext cx="3171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302;p32"/>
          <p:cNvSpPr txBox="1"/>
          <p:nvPr/>
        </p:nvSpPr>
        <p:spPr>
          <a:xfrm>
            <a:off x="1192566" y="3551600"/>
            <a:ext cx="539251" cy="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HW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00;p32"/>
          <p:cNvSpPr/>
          <p:nvPr/>
        </p:nvSpPr>
        <p:spPr>
          <a:xfrm>
            <a:off x="1895941" y="2137460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DRV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75967" y="2774171"/>
            <a:ext cx="279" cy="817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00;p32"/>
          <p:cNvSpPr/>
          <p:nvPr/>
        </p:nvSpPr>
        <p:spPr>
          <a:xfrm>
            <a:off x="2826596" y="2125619"/>
            <a:ext cx="1091483" cy="65653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Server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Connector</a:t>
            </a:r>
            <a:endParaRPr dirty="0"/>
          </a:p>
        </p:txBody>
      </p:sp>
      <p:sp>
        <p:nvSpPr>
          <p:cNvPr id="28" name="Google Shape;300;p32"/>
          <p:cNvSpPr/>
          <p:nvPr/>
        </p:nvSpPr>
        <p:spPr>
          <a:xfrm>
            <a:off x="4240609" y="2138142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MON</a:t>
            </a:r>
            <a:endParaRPr dirty="0"/>
          </a:p>
        </p:txBody>
      </p:sp>
      <p:cxnSp>
        <p:nvCxnSpPr>
          <p:cNvPr id="4" name="Straight Arrow Connector 3"/>
          <p:cNvCxnSpPr>
            <a:endCxn id="28" idx="1"/>
          </p:cNvCxnSpPr>
          <p:nvPr/>
        </p:nvCxnSpPr>
        <p:spPr>
          <a:xfrm>
            <a:off x="3916264" y="2371910"/>
            <a:ext cx="324345" cy="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300;p32"/>
          <p:cNvSpPr/>
          <p:nvPr/>
        </p:nvSpPr>
        <p:spPr>
          <a:xfrm>
            <a:off x="2767584" y="1675717"/>
            <a:ext cx="1200911" cy="26589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SCBD</a:t>
            </a:r>
            <a:endParaRPr dirty="0"/>
          </a:p>
        </p:txBody>
      </p:sp>
      <p:sp>
        <p:nvSpPr>
          <p:cNvPr id="6" name="Diamond 5"/>
          <p:cNvSpPr/>
          <p:nvPr/>
        </p:nvSpPr>
        <p:spPr>
          <a:xfrm>
            <a:off x="4801099" y="2182535"/>
            <a:ext cx="109728" cy="14244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801099" y="2413070"/>
            <a:ext cx="109728" cy="14244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6" idx="3"/>
            <a:endCxn id="32" idx="3"/>
          </p:cNvCxnSpPr>
          <p:nvPr/>
        </p:nvCxnSpPr>
        <p:spPr>
          <a:xfrm flipH="1" flipV="1">
            <a:off x="3968495" y="1808665"/>
            <a:ext cx="942332" cy="445092"/>
          </a:xfrm>
          <a:prstGeom prst="bentConnector3">
            <a:avLst>
              <a:gd name="adj1" fmla="val -48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300;p32"/>
          <p:cNvSpPr/>
          <p:nvPr/>
        </p:nvSpPr>
        <p:spPr>
          <a:xfrm>
            <a:off x="5027386" y="2346635"/>
            <a:ext cx="526101" cy="26767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CVG</a:t>
            </a:r>
            <a:endParaRPr sz="1100" dirty="0"/>
          </a:p>
        </p:txBody>
      </p:sp>
      <p:cxnSp>
        <p:nvCxnSpPr>
          <p:cNvPr id="11" name="Straight Arrow Connector 10"/>
          <p:cNvCxnSpPr>
            <a:stCxn id="34" idx="3"/>
            <a:endCxn id="38" idx="1"/>
          </p:cNvCxnSpPr>
          <p:nvPr/>
        </p:nvCxnSpPr>
        <p:spPr>
          <a:xfrm flipV="1">
            <a:off x="4910827" y="2480473"/>
            <a:ext cx="116559" cy="3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361;p35"/>
          <p:cNvSpPr txBox="1"/>
          <p:nvPr/>
        </p:nvSpPr>
        <p:spPr>
          <a:xfrm>
            <a:off x="1905000" y="914400"/>
            <a:ext cx="52584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Computing response within the Python Server</a:t>
            </a:r>
            <a:endParaRPr sz="800" b="1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375967" y="2774171"/>
            <a:ext cx="3629" cy="7694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828342" y="2953088"/>
            <a:ext cx="1079828" cy="384200"/>
            <a:chOff x="2828342" y="2953088"/>
            <a:chExt cx="1079828" cy="3842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7" name="Cloud 16"/>
            <p:cNvSpPr/>
            <p:nvPr/>
          </p:nvSpPr>
          <p:spPr>
            <a:xfrm>
              <a:off x="2828342" y="2953088"/>
              <a:ext cx="1079828" cy="384200"/>
            </a:xfrm>
            <a:prstGeom prst="cloud">
              <a:avLst/>
            </a:prstGeom>
            <a:grp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98015" y="2970364"/>
              <a:ext cx="7559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Server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41" y="5455485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211" y="5455485"/>
            <a:ext cx="487363" cy="4873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0417" y="5455484"/>
            <a:ext cx="487363" cy="487363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75623" y="5478814"/>
            <a:ext cx="487363" cy="487363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76393" y="5469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726"/>
    </mc:Choice>
    <mc:Fallback xmlns="">
      <p:transition spd="slow" advClick="0" advTm="6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84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397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666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476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6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19848" objId="9"/>
        <p14:stopEvt time="19871" objId="2"/>
        <p14:playEvt time="26398" objId="12"/>
        <p14:stopEvt time="26424" objId="9"/>
        <p14:playEvt time="41667" objId="13"/>
        <p14:stopEvt time="41682" objId="12"/>
        <p14:playEvt time="52477" objId="15"/>
        <p14:stopEvt time="52497" objId="13"/>
        <p14:stopEvt time="65124" objId="1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98;p32"/>
          <p:cNvSpPr/>
          <p:nvPr/>
        </p:nvSpPr>
        <p:spPr>
          <a:xfrm>
            <a:off x="1192567" y="3591255"/>
            <a:ext cx="4398985" cy="117969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74900" y="303828"/>
            <a:ext cx="666175" cy="6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/>
          <p:nvPr/>
        </p:nvSpPr>
        <p:spPr>
          <a:xfrm>
            <a:off x="7136875" y="5128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1</a:t>
            </a:r>
            <a:endParaRPr sz="1300"/>
          </a:p>
        </p:txBody>
      </p:sp>
      <p:sp>
        <p:nvSpPr>
          <p:cNvPr id="291" name="Google Shape;291;p32"/>
          <p:cNvSpPr/>
          <p:nvPr/>
        </p:nvSpPr>
        <p:spPr>
          <a:xfrm>
            <a:off x="7327850" y="8431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2</a:t>
            </a:r>
            <a:endParaRPr sz="1300"/>
          </a:p>
        </p:txBody>
      </p:sp>
      <p:sp>
        <p:nvSpPr>
          <p:cNvPr id="292" name="Google Shape;292;p32"/>
          <p:cNvSpPr/>
          <p:nvPr/>
        </p:nvSpPr>
        <p:spPr>
          <a:xfrm>
            <a:off x="7521375" y="11734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3</a:t>
            </a:r>
            <a:endParaRPr sz="1300"/>
          </a:p>
        </p:txBody>
      </p:sp>
      <p:sp>
        <p:nvSpPr>
          <p:cNvPr id="293" name="Google Shape;293;p32"/>
          <p:cNvSpPr/>
          <p:nvPr/>
        </p:nvSpPr>
        <p:spPr>
          <a:xfrm>
            <a:off x="7729200" y="1503725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4</a:t>
            </a:r>
            <a:endParaRPr sz="1300"/>
          </a:p>
        </p:txBody>
      </p:sp>
      <p:sp>
        <p:nvSpPr>
          <p:cNvPr id="294" name="Google Shape;294;p32"/>
          <p:cNvSpPr/>
          <p:nvPr/>
        </p:nvSpPr>
        <p:spPr>
          <a:xfrm>
            <a:off x="7736886" y="1503389"/>
            <a:ext cx="1281600" cy="35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2397050" y="205975"/>
            <a:ext cx="432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Integration -  user steps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7" name="Google Shape;297;p32"/>
          <p:cNvGrpSpPr/>
          <p:nvPr/>
        </p:nvGrpSpPr>
        <p:grpSpPr>
          <a:xfrm>
            <a:off x="1169054" y="1614308"/>
            <a:ext cx="4398985" cy="1219345"/>
            <a:chOff x="1352550" y="1655875"/>
            <a:chExt cx="4044300" cy="1181422"/>
          </a:xfrm>
        </p:grpSpPr>
        <p:sp>
          <p:nvSpPr>
            <p:cNvPr id="298" name="Google Shape;298;p32"/>
            <p:cNvSpPr/>
            <p:nvPr/>
          </p:nvSpPr>
          <p:spPr>
            <a:xfrm>
              <a:off x="1352550" y="1655875"/>
              <a:ext cx="4044300" cy="11430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2717851" y="2013374"/>
              <a:ext cx="1313700" cy="823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32"/>
          <p:cNvSpPr/>
          <p:nvPr/>
        </p:nvSpPr>
        <p:spPr>
          <a:xfrm>
            <a:off x="1895942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UVMDRV</a:t>
            </a: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4240717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UVMMON</a:t>
            </a:r>
            <a:endParaRPr/>
          </a:p>
        </p:txBody>
      </p:sp>
      <p:sp>
        <p:nvSpPr>
          <p:cNvPr id="302" name="Google Shape;302;p32"/>
          <p:cNvSpPr txBox="1"/>
          <p:nvPr/>
        </p:nvSpPr>
        <p:spPr>
          <a:xfrm>
            <a:off x="1192567" y="1570360"/>
            <a:ext cx="3957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TB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2820964" y="4118038"/>
            <a:ext cx="109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</a:t>
            </a:r>
            <a:endParaRPr/>
          </a:p>
        </p:txBody>
      </p:sp>
      <p:cxnSp>
        <p:nvCxnSpPr>
          <p:cNvPr id="307" name="Google Shape;307;p32"/>
          <p:cNvCxnSpPr>
            <a:stCxn id="300" idx="3"/>
          </p:cNvCxnSpPr>
          <p:nvPr/>
        </p:nvCxnSpPr>
        <p:spPr>
          <a:xfrm>
            <a:off x="2511242" y="2371910"/>
            <a:ext cx="3171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302;p32"/>
          <p:cNvSpPr txBox="1"/>
          <p:nvPr/>
        </p:nvSpPr>
        <p:spPr>
          <a:xfrm>
            <a:off x="1192566" y="3551600"/>
            <a:ext cx="539251" cy="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HW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00;p32"/>
          <p:cNvSpPr/>
          <p:nvPr/>
        </p:nvSpPr>
        <p:spPr>
          <a:xfrm>
            <a:off x="1895941" y="2137460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DRV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75967" y="2774171"/>
            <a:ext cx="279" cy="817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00;p32"/>
          <p:cNvSpPr/>
          <p:nvPr/>
        </p:nvSpPr>
        <p:spPr>
          <a:xfrm>
            <a:off x="2826596" y="2125619"/>
            <a:ext cx="1091483" cy="65653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Server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Connector</a:t>
            </a:r>
            <a:endParaRPr dirty="0"/>
          </a:p>
        </p:txBody>
      </p:sp>
      <p:sp>
        <p:nvSpPr>
          <p:cNvPr id="28" name="Google Shape;300;p32"/>
          <p:cNvSpPr/>
          <p:nvPr/>
        </p:nvSpPr>
        <p:spPr>
          <a:xfrm>
            <a:off x="4240609" y="2138142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MON</a:t>
            </a:r>
            <a:endParaRPr dirty="0"/>
          </a:p>
        </p:txBody>
      </p:sp>
      <p:cxnSp>
        <p:nvCxnSpPr>
          <p:cNvPr id="4" name="Straight Arrow Connector 3"/>
          <p:cNvCxnSpPr>
            <a:endCxn id="28" idx="1"/>
          </p:cNvCxnSpPr>
          <p:nvPr/>
        </p:nvCxnSpPr>
        <p:spPr>
          <a:xfrm>
            <a:off x="3916264" y="2371910"/>
            <a:ext cx="324345" cy="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300;p32"/>
          <p:cNvSpPr/>
          <p:nvPr/>
        </p:nvSpPr>
        <p:spPr>
          <a:xfrm>
            <a:off x="2767584" y="1675717"/>
            <a:ext cx="1200911" cy="26589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SCBD</a:t>
            </a:r>
            <a:endParaRPr dirty="0"/>
          </a:p>
        </p:txBody>
      </p:sp>
      <p:sp>
        <p:nvSpPr>
          <p:cNvPr id="6" name="Diamond 5"/>
          <p:cNvSpPr/>
          <p:nvPr/>
        </p:nvSpPr>
        <p:spPr>
          <a:xfrm>
            <a:off x="4801099" y="2182535"/>
            <a:ext cx="109728" cy="14244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801099" y="2413070"/>
            <a:ext cx="109728" cy="14244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6" idx="3"/>
            <a:endCxn id="32" idx="3"/>
          </p:cNvCxnSpPr>
          <p:nvPr/>
        </p:nvCxnSpPr>
        <p:spPr>
          <a:xfrm flipH="1" flipV="1">
            <a:off x="3968495" y="1808665"/>
            <a:ext cx="942332" cy="445092"/>
          </a:xfrm>
          <a:prstGeom prst="bentConnector3">
            <a:avLst>
              <a:gd name="adj1" fmla="val -48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300;p32"/>
          <p:cNvSpPr/>
          <p:nvPr/>
        </p:nvSpPr>
        <p:spPr>
          <a:xfrm>
            <a:off x="5027386" y="2346635"/>
            <a:ext cx="526101" cy="26767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CVG</a:t>
            </a:r>
            <a:endParaRPr sz="1100" dirty="0"/>
          </a:p>
        </p:txBody>
      </p:sp>
      <p:cxnSp>
        <p:nvCxnSpPr>
          <p:cNvPr id="11" name="Straight Arrow Connector 10"/>
          <p:cNvCxnSpPr>
            <a:stCxn id="34" idx="3"/>
            <a:endCxn id="38" idx="1"/>
          </p:cNvCxnSpPr>
          <p:nvPr/>
        </p:nvCxnSpPr>
        <p:spPr>
          <a:xfrm flipV="1">
            <a:off x="4910827" y="2480473"/>
            <a:ext cx="116559" cy="3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361;p35"/>
          <p:cNvSpPr txBox="1"/>
          <p:nvPr/>
        </p:nvSpPr>
        <p:spPr>
          <a:xfrm>
            <a:off x="1905000" y="914400"/>
            <a:ext cx="52584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Computing response within the Python Server</a:t>
            </a:r>
            <a:endParaRPr sz="800" b="1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375967" y="2774171"/>
            <a:ext cx="3629" cy="7694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828342" y="2953088"/>
            <a:ext cx="1079828" cy="384200"/>
            <a:chOff x="2828342" y="2953088"/>
            <a:chExt cx="1079828" cy="3842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7" name="Cloud 16"/>
            <p:cNvSpPr/>
            <p:nvPr/>
          </p:nvSpPr>
          <p:spPr>
            <a:xfrm>
              <a:off x="2828342" y="2953088"/>
              <a:ext cx="1079828" cy="384200"/>
            </a:xfrm>
            <a:prstGeom prst="cloud">
              <a:avLst/>
            </a:prstGeom>
            <a:grpFill/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98015" y="2970364"/>
              <a:ext cx="7559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Server</a:t>
              </a:r>
            </a:p>
          </p:txBody>
        </p:sp>
      </p:grpSp>
      <p:sp>
        <p:nvSpPr>
          <p:cNvPr id="48" name="Google Shape;353;p35"/>
          <p:cNvSpPr txBox="1"/>
          <p:nvPr/>
        </p:nvSpPr>
        <p:spPr>
          <a:xfrm>
            <a:off x="4801099" y="1882513"/>
            <a:ext cx="4453351" cy="177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9540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Tx/>
              <a:buChar char="-"/>
            </a:pPr>
            <a:r>
              <a:rPr lang="en-US" sz="1600" dirty="0">
                <a:solidFill>
                  <a:schemeClr val="dk1"/>
                </a:solidFill>
              </a:rPr>
              <a:t>HDL drivers</a:t>
            </a:r>
          </a:p>
          <a:p>
            <a:pPr marL="129540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Tx/>
              <a:buChar char="-"/>
            </a:pPr>
            <a:r>
              <a:rPr lang="en-US" sz="1600" dirty="0">
                <a:solidFill>
                  <a:schemeClr val="dk1"/>
                </a:solidFill>
              </a:rPr>
              <a:t>HDL monitors</a:t>
            </a:r>
          </a:p>
          <a:p>
            <a:pPr marL="129540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Tx/>
              <a:buChar char="-"/>
            </a:pPr>
            <a:r>
              <a:rPr lang="en-US" sz="1600" dirty="0">
                <a:solidFill>
                  <a:schemeClr val="dk1"/>
                </a:solidFill>
              </a:rPr>
              <a:t>DMA connections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  <a:sym typeface="Calibri"/>
            </a:endParaRPr>
          </a:p>
          <a:p>
            <a:pPr marL="129540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Tx/>
              <a:buChar char="-"/>
            </a:pPr>
            <a:endParaRPr lang="en-US" sz="1600" dirty="0">
              <a:solidFill>
                <a:schemeClr val="dk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8015" y="3591255"/>
            <a:ext cx="755904" cy="218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DMA</a:t>
            </a:r>
          </a:p>
        </p:txBody>
      </p:sp>
      <p:sp>
        <p:nvSpPr>
          <p:cNvPr id="37" name="Google Shape;300;p32"/>
          <p:cNvSpPr/>
          <p:nvPr/>
        </p:nvSpPr>
        <p:spPr>
          <a:xfrm>
            <a:off x="2000337" y="4118038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HDL DRV</a:t>
            </a:r>
            <a:endParaRPr dirty="0"/>
          </a:p>
        </p:txBody>
      </p:sp>
      <p:sp>
        <p:nvSpPr>
          <p:cNvPr id="39" name="Google Shape;300;p32"/>
          <p:cNvSpPr/>
          <p:nvPr/>
        </p:nvSpPr>
        <p:spPr>
          <a:xfrm>
            <a:off x="4115639" y="4118038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HDL MON</a:t>
            </a:r>
            <a:endParaRPr dirty="0"/>
          </a:p>
        </p:txBody>
      </p:sp>
      <p:cxnSp>
        <p:nvCxnSpPr>
          <p:cNvPr id="9" name="Elbow Connector 8"/>
          <p:cNvCxnSpPr>
            <a:stCxn id="2" idx="1"/>
            <a:endCxn id="37" idx="0"/>
          </p:cNvCxnSpPr>
          <p:nvPr/>
        </p:nvCxnSpPr>
        <p:spPr>
          <a:xfrm rot="10800000" flipV="1">
            <a:off x="2307987" y="3700628"/>
            <a:ext cx="690028" cy="41741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7" idx="3"/>
            <a:endCxn id="304" idx="1"/>
          </p:cNvCxnSpPr>
          <p:nvPr/>
        </p:nvCxnSpPr>
        <p:spPr>
          <a:xfrm>
            <a:off x="2615637" y="4352488"/>
            <a:ext cx="2053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04" idx="3"/>
            <a:endCxn id="39" idx="1"/>
          </p:cNvCxnSpPr>
          <p:nvPr/>
        </p:nvCxnSpPr>
        <p:spPr>
          <a:xfrm>
            <a:off x="3916264" y="4352488"/>
            <a:ext cx="1993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39" idx="0"/>
            <a:endCxn id="2" idx="3"/>
          </p:cNvCxnSpPr>
          <p:nvPr/>
        </p:nvCxnSpPr>
        <p:spPr>
          <a:xfrm rot="16200000" flipV="1">
            <a:off x="3879899" y="3574648"/>
            <a:ext cx="417410" cy="66937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5335170"/>
            <a:ext cx="487363" cy="4873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1691" y="5335170"/>
            <a:ext cx="487363" cy="487363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454" y="5324520"/>
            <a:ext cx="487363" cy="48736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3608.825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3115" y="5335170"/>
            <a:ext cx="487363" cy="487363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22098" y="5335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973"/>
    </mc:Choice>
    <mc:Fallback xmlns="">
      <p:transition spd="slow" advClick="0" advTm="8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13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23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863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141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8" grpId="0" uiExpand="1" build="p"/>
      <p:bldP spid="2" grpId="0" uiExpand="1" animBg="1"/>
      <p:bldP spid="37" grpId="0" animBg="1"/>
      <p:bldP spid="39" grpId="0" uiExpand="1" animBg="1"/>
    </p:bldLst>
  </p:timing>
  <p:extLst mod="1">
    <p:ext uri="{E180D4A7-C9FB-4DFB-919C-405C955672EB}">
      <p14:showEvtLst xmlns:p14="http://schemas.microsoft.com/office/powerpoint/2010/main">
        <p14:playEvt time="1" objId="7"/>
        <p14:playEvt time="14132" objId="12"/>
        <p14:stopEvt time="14149" objId="7"/>
        <p14:playEvt time="20233" objId="13"/>
        <p14:stopEvt time="20255" objId="12"/>
        <p14:playEvt time="27864" objId="14"/>
        <p14:stopEvt time="27887" objId="13"/>
        <p14:playEvt time="61142" objId="20"/>
        <p14:stopEvt time="61161" objId="14"/>
        <p14:stopEvt time="79686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2737E0-35CF-48AD-A4A5-E52686F999DE}"/>
              </a:ext>
            </a:extLst>
          </p:cNvPr>
          <p:cNvSpPr/>
          <p:nvPr/>
        </p:nvSpPr>
        <p:spPr>
          <a:xfrm>
            <a:off x="813294" y="1836854"/>
            <a:ext cx="7502031" cy="2499402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Google Shape;391;p37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95B65-07E8-4E31-8CAF-8D52928B2E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00" y="2400300"/>
            <a:ext cx="1057275" cy="105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BBDD8E-BD9D-48A4-B781-4CA6F3E781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1875" y="2314572"/>
            <a:ext cx="1228725" cy="122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69534-8936-4FD9-B56D-FE8392D0CE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5354" y="2052267"/>
            <a:ext cx="2590800" cy="1876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AD146B-10B0-43CF-BFE2-3BBCED6D4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6870" y="2694840"/>
            <a:ext cx="428625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2E5D3-64AD-418A-9752-A997929144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6781" y="2771771"/>
            <a:ext cx="866775" cy="314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AEC5A7-AD5D-4963-8532-6DBF555240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0600" y="2771771"/>
            <a:ext cx="866775" cy="314325"/>
          </a:xfrm>
          <a:prstGeom prst="rect">
            <a:avLst/>
          </a:prstGeom>
        </p:spPr>
      </p:pic>
      <p:sp>
        <p:nvSpPr>
          <p:cNvPr id="24" name="Google Shape;302;p32">
            <a:extLst>
              <a:ext uri="{FF2B5EF4-FFF2-40B4-BE49-F238E27FC236}">
                <a16:creationId xmlns:a16="http://schemas.microsoft.com/office/drawing/2014/main" id="{A3CA997E-1803-4A79-AEDE-E765F161E619}"/>
              </a:ext>
            </a:extLst>
          </p:cNvPr>
          <p:cNvSpPr txBox="1"/>
          <p:nvPr/>
        </p:nvSpPr>
        <p:spPr>
          <a:xfrm>
            <a:off x="987846" y="1891245"/>
            <a:ext cx="1435008" cy="37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endParaRPr b="1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5D3B3A-82FE-4802-990D-A290CFBDB4CE}"/>
              </a:ext>
            </a:extLst>
          </p:cNvPr>
          <p:cNvSpPr txBox="1"/>
          <p:nvPr/>
        </p:nvSpPr>
        <p:spPr>
          <a:xfrm>
            <a:off x="1453300" y="3745056"/>
            <a:ext cx="96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Hardware Platform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6C0BDB-3071-409C-8162-8531631872EA}"/>
              </a:ext>
            </a:extLst>
          </p:cNvPr>
          <p:cNvSpPr txBox="1"/>
          <p:nvPr/>
        </p:nvSpPr>
        <p:spPr>
          <a:xfrm>
            <a:off x="3655572" y="3745056"/>
            <a:ext cx="96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Computer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81694C-D293-4A28-8F4C-5A525AB28B58}"/>
              </a:ext>
            </a:extLst>
          </p:cNvPr>
          <p:cNvSpPr txBox="1"/>
          <p:nvPr/>
        </p:nvSpPr>
        <p:spPr>
          <a:xfrm>
            <a:off x="6457950" y="3895641"/>
            <a:ext cx="969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Simulator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5479549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164" y="5479549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155" y="54757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387"/>
    </mc:Choice>
    <mc:Fallback xmlns="">
      <p:transition spd="slow" advClick="0" advTm="3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88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  <p:bldP spid="26" grpId="0"/>
      <p:bldP spid="27" grpId="0"/>
    </p:bldLst>
  </p:timing>
  <p:extLst mod="1">
    <p:ext uri="{E180D4A7-C9FB-4DFB-919C-405C955672EB}">
      <p14:showEvtLst xmlns:p14="http://schemas.microsoft.com/office/powerpoint/2010/main">
        <p14:playEvt time="0" objId="2"/>
        <p14:playEvt time="8060" objId="6"/>
        <p14:stopEvt time="8085" objId="2"/>
        <p14:playEvt time="19882" objId="8"/>
        <p14:stopEvt time="19908" objId="6"/>
        <p14:stopEvt time="31664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7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2016028" y="1544879"/>
            <a:ext cx="7027933" cy="797814"/>
            <a:chOff x="1819472" y="1583115"/>
            <a:chExt cx="7027933" cy="797814"/>
          </a:xfrm>
        </p:grpSpPr>
        <p:sp>
          <p:nvSpPr>
            <p:cNvPr id="2" name="Rectangle 1"/>
            <p:cNvSpPr/>
            <p:nvPr/>
          </p:nvSpPr>
          <p:spPr>
            <a:xfrm>
              <a:off x="1819472" y="1674616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UVM-SV Testbench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51482" y="1674616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Python Server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68746" y="1674616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DUT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2993343" y="1813162"/>
              <a:ext cx="185813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030141" y="1813163"/>
              <a:ext cx="1638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2993343" y="2130957"/>
              <a:ext cx="1858140" cy="8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0800000" flipV="1">
              <a:off x="3164387" y="1583115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Send when possible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 flipV="1">
              <a:off x="6170821" y="1583117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Send 10k stimuli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6018427" y="2111032"/>
              <a:ext cx="1638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10800000" flipV="1">
              <a:off x="6247023" y="2090070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Monitor results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 flipV="1">
              <a:off x="3122817" y="2103930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Receive when possible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2324" y="1637657"/>
            <a:ext cx="1344915" cy="612258"/>
            <a:chOff x="208371" y="1665978"/>
            <a:chExt cx="1344915" cy="612258"/>
          </a:xfrm>
        </p:grpSpPr>
        <p:sp>
          <p:nvSpPr>
            <p:cNvPr id="5" name="Rectangle 4"/>
            <p:cNvSpPr/>
            <p:nvPr/>
          </p:nvSpPr>
          <p:spPr>
            <a:xfrm>
              <a:off x="208371" y="1665978"/>
              <a:ext cx="1344915" cy="612258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8337" y="1715585"/>
              <a:ext cx="1060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Streaming </a:t>
              </a:r>
            </a:p>
            <a:p>
              <a:pPr algn="ctr"/>
              <a:r>
                <a:rPr lang="en-US" dirty="0"/>
                <a:t>Router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9848" y="3512909"/>
            <a:ext cx="1344915" cy="738664"/>
            <a:chOff x="208371" y="3775162"/>
            <a:chExt cx="1344915" cy="738664"/>
          </a:xfrm>
        </p:grpSpPr>
        <p:sp>
          <p:nvSpPr>
            <p:cNvPr id="38" name="Rectangle 37"/>
            <p:cNvSpPr/>
            <p:nvPr/>
          </p:nvSpPr>
          <p:spPr>
            <a:xfrm>
              <a:off x="208371" y="3830062"/>
              <a:ext cx="1344915" cy="612258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8337" y="3775162"/>
              <a:ext cx="10600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Streaming </a:t>
              </a:r>
            </a:p>
            <a:p>
              <a:pPr algn="ctr"/>
              <a:r>
                <a:rPr lang="en-US" dirty="0"/>
                <a:t>Router + AES Block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6028" y="2491878"/>
            <a:ext cx="7027933" cy="1137299"/>
            <a:chOff x="1819472" y="3750216"/>
            <a:chExt cx="7027933" cy="1137299"/>
          </a:xfrm>
        </p:grpSpPr>
        <p:sp>
          <p:nvSpPr>
            <p:cNvPr id="40" name="Rectangle 39"/>
            <p:cNvSpPr/>
            <p:nvPr/>
          </p:nvSpPr>
          <p:spPr>
            <a:xfrm>
              <a:off x="1819472" y="3841717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UVM-SV Testbench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51482" y="3841717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Python Server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668746" y="3841717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DUT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2993343" y="3980263"/>
              <a:ext cx="185813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030141" y="3980264"/>
              <a:ext cx="1638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2993343" y="4298058"/>
              <a:ext cx="1858140" cy="8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10800000" flipV="1">
              <a:off x="3164387" y="3750216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Send when possible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0800000" flipV="1">
              <a:off x="6170821" y="3750218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Send 10k stimuli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6018427" y="4278133"/>
              <a:ext cx="1638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0800000" flipV="1">
              <a:off x="6247023" y="4257171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Monitor results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10800000" flipV="1">
              <a:off x="3122817" y="4288673"/>
              <a:ext cx="1808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Receive only after DUT has processed all items</a:t>
              </a:r>
            </a:p>
          </p:txBody>
        </p:sp>
        <p:sp>
          <p:nvSpPr>
            <p:cNvPr id="51" name="Cloud 50"/>
            <p:cNvSpPr/>
            <p:nvPr/>
          </p:nvSpPr>
          <p:spPr>
            <a:xfrm>
              <a:off x="5055521" y="4312987"/>
              <a:ext cx="1083061" cy="57452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Buffer</a:t>
              </a:r>
            </a:p>
            <a:p>
              <a:pPr algn="ctr"/>
              <a:r>
                <a:rPr lang="en-US" dirty="0"/>
                <a:t>results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39A0F4-C84F-4487-B9CE-7A03E2B65624}"/>
              </a:ext>
            </a:extLst>
          </p:cNvPr>
          <p:cNvGrpSpPr/>
          <p:nvPr/>
        </p:nvGrpSpPr>
        <p:grpSpPr>
          <a:xfrm>
            <a:off x="2016028" y="2491878"/>
            <a:ext cx="7027933" cy="1137299"/>
            <a:chOff x="1819472" y="3750216"/>
            <a:chExt cx="7027933" cy="113729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EE4DFE-2F10-4DB4-8FA2-F59375A02B1C}"/>
                </a:ext>
              </a:extLst>
            </p:cNvPr>
            <p:cNvSpPr/>
            <p:nvPr/>
          </p:nvSpPr>
          <p:spPr>
            <a:xfrm>
              <a:off x="1819472" y="3841717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UVM-SV Testbench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23ADD0A-B36B-479F-947D-B40401497328}"/>
                </a:ext>
              </a:extLst>
            </p:cNvPr>
            <p:cNvSpPr/>
            <p:nvPr/>
          </p:nvSpPr>
          <p:spPr>
            <a:xfrm>
              <a:off x="4851482" y="3841717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Python Server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B0E026-9C51-48B0-8C4C-B1E8503AFA4F}"/>
                </a:ext>
              </a:extLst>
            </p:cNvPr>
            <p:cNvSpPr/>
            <p:nvPr/>
          </p:nvSpPr>
          <p:spPr>
            <a:xfrm>
              <a:off x="7668746" y="3841717"/>
              <a:ext cx="1178659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C3300"/>
                  </a:solidFill>
                </a:rPr>
                <a:t>DUT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1069CDED-2C49-44E1-9D33-F5B770DF2B76}"/>
                </a:ext>
              </a:extLst>
            </p:cNvPr>
            <p:cNvCxnSpPr/>
            <p:nvPr/>
          </p:nvCxnSpPr>
          <p:spPr>
            <a:xfrm flipV="1">
              <a:off x="2993343" y="3980263"/>
              <a:ext cx="185813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537FD83-B017-4E70-807F-F210231A3DDE}"/>
                </a:ext>
              </a:extLst>
            </p:cNvPr>
            <p:cNvCxnSpPr/>
            <p:nvPr/>
          </p:nvCxnSpPr>
          <p:spPr>
            <a:xfrm>
              <a:off x="6030141" y="3980264"/>
              <a:ext cx="1638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AC2D4DE-D85E-4730-91EA-261834EEE7E8}"/>
                </a:ext>
              </a:extLst>
            </p:cNvPr>
            <p:cNvCxnSpPr/>
            <p:nvPr/>
          </p:nvCxnSpPr>
          <p:spPr>
            <a:xfrm flipH="1" flipV="1">
              <a:off x="2993343" y="4298058"/>
              <a:ext cx="1858140" cy="8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356387E-6A7F-4CDC-BCEF-0E183E04292B}"/>
                </a:ext>
              </a:extLst>
            </p:cNvPr>
            <p:cNvSpPr txBox="1"/>
            <p:nvPr/>
          </p:nvSpPr>
          <p:spPr>
            <a:xfrm rot="10800000" flipV="1">
              <a:off x="3164387" y="3750216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Send when possible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E5F297C-24CE-4DCB-A656-5848C593DC23}"/>
                </a:ext>
              </a:extLst>
            </p:cNvPr>
            <p:cNvSpPr txBox="1"/>
            <p:nvPr/>
          </p:nvSpPr>
          <p:spPr>
            <a:xfrm rot="10800000" flipV="1">
              <a:off x="6170821" y="3750218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Send 10k stimuli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334F94A-A64B-4A3A-B8CA-4E99B638A5EF}"/>
                </a:ext>
              </a:extLst>
            </p:cNvPr>
            <p:cNvCxnSpPr/>
            <p:nvPr/>
          </p:nvCxnSpPr>
          <p:spPr>
            <a:xfrm flipH="1">
              <a:off x="6018427" y="4278133"/>
              <a:ext cx="16386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C290816-0513-4A82-B672-1476038E8E4A}"/>
                </a:ext>
              </a:extLst>
            </p:cNvPr>
            <p:cNvSpPr txBox="1"/>
            <p:nvPr/>
          </p:nvSpPr>
          <p:spPr>
            <a:xfrm rot="10800000" flipV="1">
              <a:off x="6247023" y="4257171"/>
              <a:ext cx="180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C3300"/>
                  </a:solidFill>
                </a:rPr>
                <a:t>Monitor results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57A08E4-4C30-4208-80DA-77F4D91349A7}"/>
                </a:ext>
              </a:extLst>
            </p:cNvPr>
            <p:cNvSpPr txBox="1"/>
            <p:nvPr/>
          </p:nvSpPr>
          <p:spPr>
            <a:xfrm rot="10800000" flipV="1">
              <a:off x="3122817" y="4288673"/>
              <a:ext cx="1808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</a:rPr>
                <a:t>Receive only after DUT has processed all items</a:t>
              </a:r>
            </a:p>
          </p:txBody>
        </p:sp>
        <p:sp>
          <p:nvSpPr>
            <p:cNvPr id="97" name="Cloud 96">
              <a:extLst>
                <a:ext uri="{FF2B5EF4-FFF2-40B4-BE49-F238E27FC236}">
                  <a16:creationId xmlns:a16="http://schemas.microsoft.com/office/drawing/2014/main" id="{AA6CE64B-1B2D-4084-9ABC-17C4967B5B2F}"/>
                </a:ext>
              </a:extLst>
            </p:cNvPr>
            <p:cNvSpPr/>
            <p:nvPr/>
          </p:nvSpPr>
          <p:spPr>
            <a:xfrm>
              <a:off x="5055521" y="4312987"/>
              <a:ext cx="1083061" cy="57452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Buffer</a:t>
              </a:r>
            </a:p>
            <a:p>
              <a:pPr algn="ctr"/>
              <a:r>
                <a:rPr lang="en-US" dirty="0"/>
                <a:t>results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13" y="1492310"/>
            <a:ext cx="1687630" cy="634553"/>
            <a:chOff x="121713" y="1492310"/>
            <a:chExt cx="1687630" cy="634553"/>
          </a:xfrm>
        </p:grpSpPr>
        <p:sp>
          <p:nvSpPr>
            <p:cNvPr id="22" name="Right Arrow 21"/>
            <p:cNvSpPr/>
            <p:nvPr/>
          </p:nvSpPr>
          <p:spPr>
            <a:xfrm>
              <a:off x="121713" y="1856958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1617733" y="1737657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1617907" y="1806020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1618274" y="1876532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1618274" y="1958420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ight Arrow 60"/>
            <p:cNvSpPr/>
            <p:nvPr/>
          </p:nvSpPr>
          <p:spPr>
            <a:xfrm rot="5400000">
              <a:off x="862757" y="1503623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19808" y="3425885"/>
            <a:ext cx="1687630" cy="634553"/>
            <a:chOff x="121713" y="1492310"/>
            <a:chExt cx="1687630" cy="634553"/>
          </a:xfrm>
        </p:grpSpPr>
        <p:sp>
          <p:nvSpPr>
            <p:cNvPr id="77" name="Right Arrow 76"/>
            <p:cNvSpPr/>
            <p:nvPr/>
          </p:nvSpPr>
          <p:spPr>
            <a:xfrm>
              <a:off x="121713" y="1856958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Arrow 77"/>
            <p:cNvSpPr/>
            <p:nvPr/>
          </p:nvSpPr>
          <p:spPr>
            <a:xfrm>
              <a:off x="1617733" y="1737657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1617907" y="1806020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1618274" y="1876532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1618274" y="1958420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Arrow 81"/>
            <p:cNvSpPr/>
            <p:nvPr/>
          </p:nvSpPr>
          <p:spPr>
            <a:xfrm rot="5400000">
              <a:off x="862757" y="1503623"/>
              <a:ext cx="191069" cy="168443"/>
            </a:xfrm>
            <a:prstGeom prst="rightArrow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166" y="5569467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28483" y="5569466"/>
            <a:ext cx="487363" cy="487363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331" y="5569466"/>
            <a:ext cx="487363" cy="487363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14179" y="5569466"/>
            <a:ext cx="487363" cy="487363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57027" y="5569466"/>
            <a:ext cx="487363" cy="487363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99875" y="5565664"/>
            <a:ext cx="487363" cy="487363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800858" y="5565664"/>
            <a:ext cx="487363" cy="487363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17252" y="556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319"/>
    </mc:Choice>
    <mc:Fallback xmlns="">
      <p:transition spd="slow" advClick="0" advTm="13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867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15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2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444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6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23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4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4619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3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3936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284E-6 L 0.00034 0.1916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56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25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playEvt time="8818" objId="8"/>
        <p14:stopEvt time="8839" objId="3"/>
        <p14:playEvt time="14869" objId="16"/>
        <p14:stopEvt time="14886" objId="8"/>
        <p14:playEvt time="22153" objId="18"/>
        <p14:stopEvt time="22176" objId="16"/>
        <p14:playEvt time="36445" objId="20"/>
        <p14:stopEvt time="36466" objId="18"/>
        <p14:playEvt time="44124" objId="21"/>
        <p14:stopEvt time="44141" objId="20"/>
        <p14:playEvt time="94620" objId="25"/>
        <p14:stopEvt time="94640" objId="21"/>
        <p14:playEvt time="123938" objId="30"/>
        <p14:stopEvt time="123962" objId="25"/>
        <p14:stopEvt time="132208" objId="3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" name="Google Shape;411;p39"/>
          <p:cNvGraphicFramePr/>
          <p:nvPr>
            <p:extLst>
              <p:ext uri="{D42A27DB-BD31-4B8C-83A1-F6EECF244321}">
                <p14:modId xmlns:p14="http://schemas.microsoft.com/office/powerpoint/2010/main" val="1213477944"/>
              </p:ext>
            </p:extLst>
          </p:nvPr>
        </p:nvGraphicFramePr>
        <p:xfrm>
          <a:off x="1076525" y="2257659"/>
          <a:ext cx="7239000" cy="1981050"/>
        </p:xfrm>
        <a:graphic>
          <a:graphicData uri="http://schemas.openxmlformats.org/drawingml/2006/table">
            <a:tbl>
              <a:tblPr>
                <a:noFill/>
                <a:tableStyleId>{669C4C6C-EADC-40BA-B7E8-3E4503E6D525}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Nof. stimuli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Simulation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OFC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Acceleration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8.69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7.68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38.53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35.24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1.09</a:t>
                      </a:r>
                      <a:endParaRPr>
                        <a:solidFill>
                          <a:srgbClr val="85200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75.65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73.95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1.02</a:t>
                      </a:r>
                      <a:endParaRPr>
                        <a:solidFill>
                          <a:srgbClr val="85200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380.96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377.5(s)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1.01</a:t>
                      </a:r>
                      <a:endParaRPr dirty="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3" name="Google Shape;413;p39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819472" y="146560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UVM-SV Testbench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1482" y="146560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Python Server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668746" y="146560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DUT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93343" y="1604150"/>
            <a:ext cx="185813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30141" y="1604151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93343" y="1921945"/>
            <a:ext cx="1858140" cy="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0800000" flipV="1">
            <a:off x="3164387" y="1365394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when possible</a:t>
            </a:r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6170821" y="1374105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10k stimuli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18427" y="1902020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0800000" flipV="1">
            <a:off x="6247023" y="1881058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Monitor results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3122817" y="1877500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Receive when possible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8371" y="1456966"/>
            <a:ext cx="1344915" cy="612258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8337" y="1506573"/>
            <a:ext cx="106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Streaming </a:t>
            </a:r>
          </a:p>
          <a:p>
            <a:pPr algn="ctr"/>
            <a:r>
              <a:rPr lang="en-US" dirty="0"/>
              <a:t>Router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55" y="5491580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96" y="549157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156"/>
    </mc:Choice>
    <mc:Fallback xmlns="">
      <p:transition spd="slow" advClick="0" advTm="4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8655" objId="3"/>
        <p14:stopEvt time="8672" objId="2"/>
        <p14:stopEvt time="42059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" name="Google Shape;420;p40"/>
          <p:cNvGraphicFramePr/>
          <p:nvPr>
            <p:extLst>
              <p:ext uri="{D42A27DB-BD31-4B8C-83A1-F6EECF244321}">
                <p14:modId xmlns:p14="http://schemas.microsoft.com/office/powerpoint/2010/main" val="1456126912"/>
              </p:ext>
            </p:extLst>
          </p:nvPr>
        </p:nvGraphicFramePr>
        <p:xfrm>
          <a:off x="1076525" y="2257646"/>
          <a:ext cx="7239000" cy="1981050"/>
        </p:xfrm>
        <a:graphic>
          <a:graphicData uri="http://schemas.openxmlformats.org/drawingml/2006/table">
            <a:tbl>
              <a:tblPr>
                <a:noFill/>
                <a:tableStyleId>{669C4C6C-EADC-40BA-B7E8-3E4503E6D525}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Nof. stimuli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Simulation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OFC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Acceleration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8.69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7.68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38.53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35.24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75.65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73.95 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500k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380.96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377.5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1.01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1" name="Google Shape;421;p40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0"/>
          <p:cNvSpPr/>
          <p:nvPr/>
        </p:nvSpPr>
        <p:spPr>
          <a:xfrm>
            <a:off x="5347775" y="4317096"/>
            <a:ext cx="1158000" cy="32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~</a:t>
            </a:r>
            <a:r>
              <a:rPr lang="en" dirty="0" smtClean="0">
                <a:solidFill>
                  <a:srgbClr val="FF0000"/>
                </a:solidFill>
              </a:rPr>
              <a:t>277 </a:t>
            </a:r>
            <a:r>
              <a:rPr lang="en" dirty="0">
                <a:solidFill>
                  <a:srgbClr val="FF0000"/>
                </a:solidFill>
              </a:rPr>
              <a:t>s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23" name="Google Shape;423;p40"/>
          <p:cNvSpPr/>
          <p:nvPr/>
        </p:nvSpPr>
        <p:spPr>
          <a:xfrm>
            <a:off x="5347775" y="4746946"/>
            <a:ext cx="1158000" cy="32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B050"/>
                </a:solidFill>
              </a:rPr>
              <a:t>~100 </a:t>
            </a:r>
            <a:r>
              <a:rPr lang="en" dirty="0">
                <a:solidFill>
                  <a:srgbClr val="00B050"/>
                </a:solidFill>
              </a:rPr>
              <a:t>s 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424" name="Google Shape;424;p40"/>
          <p:cNvCxnSpPr>
            <a:endCxn id="422" idx="1"/>
          </p:cNvCxnSpPr>
          <p:nvPr/>
        </p:nvCxnSpPr>
        <p:spPr>
          <a:xfrm>
            <a:off x="4975775" y="4222296"/>
            <a:ext cx="372000" cy="255300"/>
          </a:xfrm>
          <a:prstGeom prst="bentConnector3">
            <a:avLst>
              <a:gd name="adj1" fmla="val -30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40"/>
          <p:cNvCxnSpPr/>
          <p:nvPr/>
        </p:nvCxnSpPr>
        <p:spPr>
          <a:xfrm rot="-5400000" flipH="1">
            <a:off x="4928025" y="4508471"/>
            <a:ext cx="442200" cy="373200"/>
          </a:xfrm>
          <a:prstGeom prst="bentConnector3">
            <a:avLst>
              <a:gd name="adj1" fmla="val 10016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6" name="Google Shape;426;p40"/>
          <p:cNvSpPr txBox="1"/>
          <p:nvPr/>
        </p:nvSpPr>
        <p:spPr>
          <a:xfrm>
            <a:off x="6622175" y="4318446"/>
            <a:ext cx="227937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Simulator + TCP connection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0"/>
          <p:cNvSpPr txBox="1"/>
          <p:nvPr/>
        </p:nvSpPr>
        <p:spPr>
          <a:xfrm>
            <a:off x="6622175" y="4690346"/>
            <a:ext cx="2369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FPGA processing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819472" y="146560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UVM-SV Testbench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51482" y="146560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Python Server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68746" y="146560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DUT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93343" y="1604150"/>
            <a:ext cx="185813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30141" y="1604151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993343" y="1921945"/>
            <a:ext cx="1858140" cy="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0800000" flipV="1">
            <a:off x="3164387" y="1365394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when possible</a:t>
            </a:r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6170821" y="1374105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10k stimuli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018427" y="1902020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0800000" flipV="1">
            <a:off x="6247023" y="1881058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Monitor results</a:t>
            </a: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3122817" y="1877500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Receive when possible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8371" y="1456966"/>
            <a:ext cx="1344915" cy="612258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8337" y="1506573"/>
            <a:ext cx="106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Streaming </a:t>
            </a:r>
          </a:p>
          <a:p>
            <a:pPr algn="ctr"/>
            <a:r>
              <a:rPr lang="en-US" dirty="0"/>
              <a:t>Router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70" y="559986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02"/>
    </mc:Choice>
    <mc:Fallback xmlns="">
      <p:transition spd="slow" advClick="0" advTm="2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655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" name="Google Shape;402;p38"/>
          <p:cNvGraphicFramePr/>
          <p:nvPr>
            <p:extLst>
              <p:ext uri="{D42A27DB-BD31-4B8C-83A1-F6EECF244321}">
                <p14:modId xmlns:p14="http://schemas.microsoft.com/office/powerpoint/2010/main" val="3538430226"/>
              </p:ext>
            </p:extLst>
          </p:nvPr>
        </p:nvGraphicFramePr>
        <p:xfrm>
          <a:off x="1111361" y="2666951"/>
          <a:ext cx="7239000" cy="1981050"/>
        </p:xfrm>
        <a:graphic>
          <a:graphicData uri="http://schemas.openxmlformats.org/drawingml/2006/table">
            <a:tbl>
              <a:tblPr>
                <a:noFill/>
                <a:tableStyleId>{669C4C6C-EADC-40BA-B7E8-3E4503E6D525}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Nof. stimuli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Simulation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OFC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Acceleration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8.69 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1.74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38.53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1.61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75.65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48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1.58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380.96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240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(s)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1.59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5" name="Google Shape;405;p38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208371" y="1456966"/>
            <a:ext cx="1344915" cy="612258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8337" y="1506573"/>
            <a:ext cx="106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Streaming </a:t>
            </a:r>
          </a:p>
          <a:p>
            <a:pPr algn="ctr"/>
            <a:r>
              <a:rPr lang="en-US" dirty="0"/>
              <a:t>Router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19472" y="145962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UVM-SV Testbench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51482" y="145962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Python Server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8746" y="1459624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DUT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993343" y="1598170"/>
            <a:ext cx="185813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030141" y="1598171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993343" y="1915965"/>
            <a:ext cx="1858140" cy="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0800000" flipV="1">
            <a:off x="3164387" y="1368123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when possible</a:t>
            </a:r>
          </a:p>
        </p:txBody>
      </p:sp>
      <p:sp>
        <p:nvSpPr>
          <p:cNvPr id="27" name="TextBox 26"/>
          <p:cNvSpPr txBox="1"/>
          <p:nvPr/>
        </p:nvSpPr>
        <p:spPr>
          <a:xfrm rot="10800000" flipV="1">
            <a:off x="6170821" y="1368125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10k stimuli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018427" y="1896040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0800000" flipV="1">
            <a:off x="6247023" y="1875078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Monitor results</a:t>
            </a:r>
          </a:p>
        </p:txBody>
      </p:sp>
      <p:sp>
        <p:nvSpPr>
          <p:cNvPr id="30" name="TextBox 29"/>
          <p:cNvSpPr txBox="1"/>
          <p:nvPr/>
        </p:nvSpPr>
        <p:spPr>
          <a:xfrm rot="10800000" flipV="1">
            <a:off x="3122817" y="1906580"/>
            <a:ext cx="180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Receive only after DUT has processed all items</a:t>
            </a:r>
          </a:p>
        </p:txBody>
      </p:sp>
      <p:sp>
        <p:nvSpPr>
          <p:cNvPr id="31" name="Cloud 30"/>
          <p:cNvSpPr/>
          <p:nvPr/>
        </p:nvSpPr>
        <p:spPr>
          <a:xfrm>
            <a:off x="5055521" y="1930894"/>
            <a:ext cx="1083061" cy="57452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/>
              <a:t>Buffer</a:t>
            </a:r>
          </a:p>
          <a:p>
            <a:pPr algn="ctr"/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55" y="5575801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425" y="557580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505"/>
    </mc:Choice>
    <mc:Fallback xmlns="">
      <p:transition spd="slow" advClick="0" advTm="2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11112" objId="3"/>
        <p14:stopEvt time="11130" objId="2"/>
        <p14:stopEvt time="2589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5" name="Google Shape;435;p41"/>
          <p:cNvGraphicFramePr/>
          <p:nvPr>
            <p:extLst>
              <p:ext uri="{D42A27DB-BD31-4B8C-83A1-F6EECF244321}">
                <p14:modId xmlns:p14="http://schemas.microsoft.com/office/powerpoint/2010/main" val="3420068746"/>
              </p:ext>
            </p:extLst>
          </p:nvPr>
        </p:nvGraphicFramePr>
        <p:xfrm>
          <a:off x="1111361" y="2671315"/>
          <a:ext cx="7239000" cy="1981050"/>
        </p:xfrm>
        <a:graphic>
          <a:graphicData uri="http://schemas.openxmlformats.org/drawingml/2006/table">
            <a:tbl>
              <a:tblPr>
                <a:noFill/>
                <a:tableStyleId>{669C4C6C-EADC-40BA-B7E8-3E4503E6D525}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Nof. stimuli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Simulation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OFC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Acceleration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11.85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7.69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1.54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55.05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29.89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tx1"/>
                          </a:solidFill>
                        </a:rPr>
                        <a:t>1.84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108.82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57.68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tx1"/>
                          </a:solidFill>
                        </a:rPr>
                        <a:t>1.89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530.74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271.92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(s)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tx1"/>
                          </a:solidFill>
                        </a:rPr>
                        <a:t>1.95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8" name="Google Shape;438;p41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08371" y="1461320"/>
            <a:ext cx="1344915" cy="612258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8337" y="1406420"/>
            <a:ext cx="1060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Streaming </a:t>
            </a:r>
          </a:p>
          <a:p>
            <a:pPr algn="ctr"/>
            <a:r>
              <a:rPr lang="en-US" dirty="0"/>
              <a:t>Router + AES Block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9472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UVM-SV Testbench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1482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Python Server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8746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DUT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93343" y="1611521"/>
            <a:ext cx="185813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30141" y="1611522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993343" y="1929316"/>
            <a:ext cx="1858140" cy="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0800000" flipV="1">
            <a:off x="3164387" y="1381474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when possible</a:t>
            </a: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6170821" y="1381476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10k stimuli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18427" y="1909391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0800000" flipV="1">
            <a:off x="6247023" y="1888429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Monitor results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3122817" y="1919931"/>
            <a:ext cx="180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Receive only after DUT has processed all items</a:t>
            </a:r>
          </a:p>
        </p:txBody>
      </p:sp>
      <p:sp>
        <p:nvSpPr>
          <p:cNvPr id="20" name="Cloud 19"/>
          <p:cNvSpPr/>
          <p:nvPr/>
        </p:nvSpPr>
        <p:spPr>
          <a:xfrm>
            <a:off x="5055521" y="1944245"/>
            <a:ext cx="1083061" cy="57452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/>
              <a:t>Buffer</a:t>
            </a:r>
          </a:p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55" y="541939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47"/>
    </mc:Choice>
    <mc:Fallback xmlns="">
      <p:transition spd="slow" advClick="0" advTm="2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1865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4" name="Google Shape;444;p42"/>
          <p:cNvGraphicFramePr/>
          <p:nvPr>
            <p:extLst>
              <p:ext uri="{D42A27DB-BD31-4B8C-83A1-F6EECF244321}">
                <p14:modId xmlns:p14="http://schemas.microsoft.com/office/powerpoint/2010/main" val="3861234386"/>
              </p:ext>
            </p:extLst>
          </p:nvPr>
        </p:nvGraphicFramePr>
        <p:xfrm>
          <a:off x="1111361" y="2636480"/>
          <a:ext cx="7239000" cy="1584840"/>
        </p:xfrm>
        <a:graphic>
          <a:graphicData uri="http://schemas.openxmlformats.org/drawingml/2006/table">
            <a:tbl>
              <a:tblPr>
                <a:noFill/>
                <a:tableStyleId>{669C4C6C-EADC-40BA-B7E8-3E4503E6D525}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Nof. stimuli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Simulation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OFC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Acceleration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18.09 </a:t>
                      </a:r>
                      <a:r>
                        <a:rPr lang="en" dirty="0"/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rgbClr val="000000"/>
                          </a:solidFill>
                        </a:rPr>
                        <a:t>9.37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tx1"/>
                          </a:solidFill>
                        </a:rPr>
                        <a:t>1.93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83.60 </a:t>
                      </a:r>
                      <a:r>
                        <a:rPr lang="en" dirty="0"/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48.08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1.74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183.38 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rgbClr val="000000"/>
                          </a:solidFill>
                        </a:rPr>
                        <a:t>99.60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1.84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7" name="Google Shape;447;p42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08371" y="1461320"/>
            <a:ext cx="1344915" cy="612258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19472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UVM-SV Testbench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1482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Python Server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68746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DUT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993343" y="1611521"/>
            <a:ext cx="185813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30141" y="1611522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993343" y="1929316"/>
            <a:ext cx="1858140" cy="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0800000" flipV="1">
            <a:off x="3164387" y="1381474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when possible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6170821" y="1381476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10k stimuli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18427" y="1909391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0800000" flipV="1">
            <a:off x="6247023" y="1888429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Monitor results</a:t>
            </a: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3122817" y="1919931"/>
            <a:ext cx="180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Receive only after DUT has processed all items</a:t>
            </a:r>
          </a:p>
        </p:txBody>
      </p:sp>
      <p:sp>
        <p:nvSpPr>
          <p:cNvPr id="19" name="Cloud 18"/>
          <p:cNvSpPr/>
          <p:nvPr/>
        </p:nvSpPr>
        <p:spPr>
          <a:xfrm>
            <a:off x="5055521" y="1944245"/>
            <a:ext cx="1083061" cy="57452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/>
              <a:t>Buffer</a:t>
            </a:r>
          </a:p>
          <a:p>
            <a:pPr algn="ctr"/>
            <a:r>
              <a:rPr lang="en-US" dirty="0"/>
              <a:t>results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337" y="1406420"/>
            <a:ext cx="1060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Streaming </a:t>
            </a:r>
          </a:p>
          <a:p>
            <a:pPr algn="ctr"/>
            <a:r>
              <a:rPr lang="en-US" dirty="0"/>
              <a:t>Router + AES Block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5548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106"/>
    </mc:Choice>
    <mc:Fallback xmlns="">
      <p:transition spd="slow" advClick="0" advTm="2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5270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" name="Google Shape;453;p43"/>
          <p:cNvGraphicFramePr/>
          <p:nvPr>
            <p:extLst>
              <p:ext uri="{D42A27DB-BD31-4B8C-83A1-F6EECF244321}">
                <p14:modId xmlns:p14="http://schemas.microsoft.com/office/powerpoint/2010/main" val="194462440"/>
              </p:ext>
            </p:extLst>
          </p:nvPr>
        </p:nvGraphicFramePr>
        <p:xfrm>
          <a:off x="1111361" y="2636480"/>
          <a:ext cx="7239000" cy="1584840"/>
        </p:xfrm>
        <a:graphic>
          <a:graphicData uri="http://schemas.openxmlformats.org/drawingml/2006/table">
            <a:tbl>
              <a:tblPr>
                <a:noFill/>
                <a:tableStyleId>{669C4C6C-EADC-40BA-B7E8-3E4503E6D525}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Nof. stimuli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Simulation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OFC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Acceleration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18.09 </a:t>
                      </a:r>
                      <a:r>
                        <a:rPr lang="en" dirty="0"/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rgbClr val="000000"/>
                          </a:solidFill>
                        </a:rPr>
                        <a:t>9.37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tx1"/>
                          </a:solidFill>
                        </a:rPr>
                        <a:t>1.93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83.60 </a:t>
                      </a:r>
                      <a:r>
                        <a:rPr lang="en" dirty="0"/>
                        <a:t>(min)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48.08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(min)</a:t>
                      </a:r>
                      <a:endParaRPr dirty="0"/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1.74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183.38 (min)</a:t>
                      </a:r>
                      <a:endParaRPr dirty="0"/>
                    </a:p>
                  </a:txBody>
                  <a:tcPr marL="91425" marR="91425" marT="91425" marB="91425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rgbClr val="000000"/>
                          </a:solidFill>
                        </a:rPr>
                        <a:t>99.60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dirty="0">
                          <a:solidFill>
                            <a:schemeClr val="dk1"/>
                          </a:solidFill>
                        </a:rPr>
                        <a:t>(min)</a:t>
                      </a: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/>
                        <a:t>1.84</a:t>
                      </a: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4" name="Google Shape;454;p43"/>
          <p:cNvSpPr/>
          <p:nvPr/>
        </p:nvSpPr>
        <p:spPr>
          <a:xfrm>
            <a:off x="5382611" y="4314930"/>
            <a:ext cx="1158000" cy="32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~64 </a:t>
            </a:r>
            <a:r>
              <a:rPr lang="en" dirty="0">
                <a:solidFill>
                  <a:srgbClr val="FF0000"/>
                </a:solidFill>
              </a:rPr>
              <a:t>min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5" name="Google Shape;455;p43"/>
          <p:cNvSpPr/>
          <p:nvPr/>
        </p:nvSpPr>
        <p:spPr>
          <a:xfrm>
            <a:off x="5382611" y="4744780"/>
            <a:ext cx="1158000" cy="32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B050"/>
                </a:solidFill>
              </a:rPr>
              <a:t>~36 </a:t>
            </a:r>
            <a:r>
              <a:rPr lang="en" dirty="0">
                <a:solidFill>
                  <a:srgbClr val="00B050"/>
                </a:solidFill>
              </a:rPr>
              <a:t>min 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456" name="Google Shape;456;p43"/>
          <p:cNvCxnSpPr>
            <a:endCxn id="454" idx="1"/>
          </p:cNvCxnSpPr>
          <p:nvPr/>
        </p:nvCxnSpPr>
        <p:spPr>
          <a:xfrm>
            <a:off x="5010611" y="4220130"/>
            <a:ext cx="372000" cy="255300"/>
          </a:xfrm>
          <a:prstGeom prst="bentConnector3">
            <a:avLst>
              <a:gd name="adj1" fmla="val -356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43"/>
          <p:cNvCxnSpPr/>
          <p:nvPr/>
        </p:nvCxnSpPr>
        <p:spPr>
          <a:xfrm rot="-5400000" flipH="1">
            <a:off x="4962861" y="4506305"/>
            <a:ext cx="442200" cy="373200"/>
          </a:xfrm>
          <a:prstGeom prst="bentConnector3">
            <a:avLst>
              <a:gd name="adj1" fmla="val 10016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8" name="Google Shape;458;p43"/>
          <p:cNvSpPr txBox="1"/>
          <p:nvPr/>
        </p:nvSpPr>
        <p:spPr>
          <a:xfrm>
            <a:off x="6657011" y="4316280"/>
            <a:ext cx="2244534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Simulator + TCP connection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3"/>
          <p:cNvSpPr txBox="1"/>
          <p:nvPr/>
        </p:nvSpPr>
        <p:spPr>
          <a:xfrm>
            <a:off x="6657011" y="4688180"/>
            <a:ext cx="2369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FPGA processing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3"/>
          <p:cNvSpPr txBox="1">
            <a:spLocks noGrp="1"/>
          </p:cNvSpPr>
          <p:nvPr>
            <p:ph type="title"/>
          </p:nvPr>
        </p:nvSpPr>
        <p:spPr>
          <a:xfrm>
            <a:off x="2349325" y="213425"/>
            <a:ext cx="39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6375" y="3560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08371" y="1461320"/>
            <a:ext cx="1344915" cy="612258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19472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UVM-SV Testbench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51482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Python Server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68746" y="1472975"/>
            <a:ext cx="1178659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DUT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93343" y="1611521"/>
            <a:ext cx="185813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30141" y="1611522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93343" y="1929316"/>
            <a:ext cx="1858140" cy="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0800000" flipV="1">
            <a:off x="3164387" y="1381474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when possible</a:t>
            </a: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6170821" y="1381476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Send 10k stimuli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18427" y="1909391"/>
            <a:ext cx="16386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0800000" flipV="1">
            <a:off x="6247023" y="1888429"/>
            <a:ext cx="180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3300"/>
                </a:solidFill>
              </a:rPr>
              <a:t>Monitor results</a:t>
            </a:r>
          </a:p>
        </p:txBody>
      </p:sp>
      <p:sp>
        <p:nvSpPr>
          <p:cNvPr id="24" name="TextBox 23"/>
          <p:cNvSpPr txBox="1"/>
          <p:nvPr/>
        </p:nvSpPr>
        <p:spPr>
          <a:xfrm rot="10800000" flipV="1">
            <a:off x="3122817" y="1919931"/>
            <a:ext cx="180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Receive only after DUT has processed all items</a:t>
            </a:r>
          </a:p>
        </p:txBody>
      </p:sp>
      <p:sp>
        <p:nvSpPr>
          <p:cNvPr id="25" name="Cloud 24"/>
          <p:cNvSpPr/>
          <p:nvPr/>
        </p:nvSpPr>
        <p:spPr>
          <a:xfrm>
            <a:off x="5055521" y="1944245"/>
            <a:ext cx="1083061" cy="57452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/>
              <a:t>Buffer</a:t>
            </a:r>
          </a:p>
          <a:p>
            <a:pPr algn="ctr"/>
            <a:r>
              <a:rPr lang="en-US" dirty="0"/>
              <a:t>results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8337" y="1406420"/>
            <a:ext cx="1060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Streaming </a:t>
            </a:r>
          </a:p>
          <a:p>
            <a:pPr algn="ctr"/>
            <a:r>
              <a:rPr lang="en-US" dirty="0"/>
              <a:t>Router + AES Block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55" y="544345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47"/>
    </mc:Choice>
    <mc:Fallback xmlns="">
      <p:transition spd="slow" advClick="0" advTm="1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1313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2035525" y="205975"/>
            <a:ext cx="1933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 dirty="0">
                <a:latin typeface="Arial"/>
                <a:ea typeface="Arial"/>
                <a:cs typeface="Arial"/>
                <a:sym typeface="Arial"/>
              </a:rPr>
              <a:t>Contents</a:t>
            </a:r>
            <a:endParaRPr sz="27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61925" y="2394178"/>
            <a:ext cx="3518700" cy="525975"/>
            <a:chOff x="2261925" y="2394178"/>
            <a:chExt cx="3518700" cy="525975"/>
          </a:xfrm>
        </p:grpSpPr>
        <p:sp>
          <p:nvSpPr>
            <p:cNvPr id="140" name="Google Shape;140;p26"/>
            <p:cNvSpPr/>
            <p:nvPr/>
          </p:nvSpPr>
          <p:spPr>
            <a:xfrm>
              <a:off x="2261925" y="2426150"/>
              <a:ext cx="3518700" cy="466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          Integration - user steps</a:t>
              </a:r>
              <a:endParaRPr dirty="0"/>
            </a:p>
          </p:txBody>
        </p:sp>
        <p:pic>
          <p:nvPicPr>
            <p:cNvPr id="141" name="Google Shape;141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41175" y="2394178"/>
              <a:ext cx="525975" cy="52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2261925" y="1828675"/>
            <a:ext cx="3518700" cy="466200"/>
            <a:chOff x="2261925" y="1828675"/>
            <a:chExt cx="3518700" cy="466200"/>
          </a:xfrm>
        </p:grpSpPr>
        <p:sp>
          <p:nvSpPr>
            <p:cNvPr id="139" name="Google Shape;139;p26"/>
            <p:cNvSpPr/>
            <p:nvPr/>
          </p:nvSpPr>
          <p:spPr>
            <a:xfrm>
              <a:off x="2261925" y="1828675"/>
              <a:ext cx="3518700" cy="466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How does the OFC work?</a:t>
              </a:r>
              <a:endParaRPr/>
            </a:p>
          </p:txBody>
        </p:sp>
        <p:pic>
          <p:nvPicPr>
            <p:cNvPr id="144" name="Google Shape;144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85650" y="1843264"/>
              <a:ext cx="437025" cy="43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2261925" y="1203425"/>
            <a:ext cx="3518700" cy="525945"/>
            <a:chOff x="2261925" y="1203425"/>
            <a:chExt cx="3518700" cy="525945"/>
          </a:xfrm>
        </p:grpSpPr>
        <p:sp>
          <p:nvSpPr>
            <p:cNvPr id="138" name="Google Shape;138;p26"/>
            <p:cNvSpPr/>
            <p:nvPr/>
          </p:nvSpPr>
          <p:spPr>
            <a:xfrm>
              <a:off x="2261925" y="1231200"/>
              <a:ext cx="3518700" cy="466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OFC: Introduction</a:t>
              </a:r>
              <a:endParaRPr/>
            </a:p>
          </p:txBody>
        </p:sp>
        <p:pic>
          <p:nvPicPr>
            <p:cNvPr id="145" name="Google Shape;145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41175" y="1203425"/>
              <a:ext cx="525975" cy="5259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261925" y="3641950"/>
            <a:ext cx="3518700" cy="466200"/>
            <a:chOff x="2261925" y="3641950"/>
            <a:chExt cx="3518700" cy="466200"/>
          </a:xfrm>
        </p:grpSpPr>
        <p:sp>
          <p:nvSpPr>
            <p:cNvPr id="143" name="Google Shape;143;p26"/>
            <p:cNvSpPr/>
            <p:nvPr/>
          </p:nvSpPr>
          <p:spPr>
            <a:xfrm>
              <a:off x="2261925" y="3641950"/>
              <a:ext cx="3518700" cy="466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          Conclusions</a:t>
              </a:r>
              <a:endParaRPr dirty="0"/>
            </a:p>
          </p:txBody>
        </p:sp>
        <p:pic>
          <p:nvPicPr>
            <p:cNvPr id="146" name="Google Shape;146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85650" y="3658239"/>
              <a:ext cx="437025" cy="43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261925" y="3023000"/>
            <a:ext cx="3518700" cy="525975"/>
            <a:chOff x="2261925" y="3023000"/>
            <a:chExt cx="3518700" cy="525975"/>
          </a:xfrm>
        </p:grpSpPr>
        <p:sp>
          <p:nvSpPr>
            <p:cNvPr id="142" name="Google Shape;142;p26"/>
            <p:cNvSpPr/>
            <p:nvPr/>
          </p:nvSpPr>
          <p:spPr>
            <a:xfrm>
              <a:off x="2261925" y="3034038"/>
              <a:ext cx="3518700" cy="466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          Experimental results</a:t>
              </a:r>
              <a:endParaRPr dirty="0"/>
            </a:p>
          </p:txBody>
        </p:sp>
        <p:pic>
          <p:nvPicPr>
            <p:cNvPr id="147" name="Google Shape;147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341175" y="3023000"/>
              <a:ext cx="525975" cy="525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45548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686"/>
    </mc:Choice>
    <mc:Fallback xmlns="">
      <p:transition spd="slow" advClick="0" advTm="1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8"/>
        <p14:stopEvt time="18114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"/>
          <p:cNvSpPr txBox="1">
            <a:spLocks noGrp="1"/>
          </p:cNvSpPr>
          <p:nvPr>
            <p:ph type="title"/>
          </p:nvPr>
        </p:nvSpPr>
        <p:spPr>
          <a:xfrm>
            <a:off x="2354100" y="205975"/>
            <a:ext cx="2675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Conclusions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4"/>
          <p:cNvSpPr/>
          <p:nvPr/>
        </p:nvSpPr>
        <p:spPr>
          <a:xfrm>
            <a:off x="1363823" y="1661316"/>
            <a:ext cx="2671912" cy="1828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The acceleration factor is influenced by</a:t>
            </a:r>
            <a:endParaRPr sz="1100" dirty="0"/>
          </a:p>
        </p:txBody>
      </p:sp>
      <p:sp>
        <p:nvSpPr>
          <p:cNvPr id="472" name="Google Shape;472;p44"/>
          <p:cNvSpPr/>
          <p:nvPr/>
        </p:nvSpPr>
        <p:spPr>
          <a:xfrm>
            <a:off x="56525" y="2048700"/>
            <a:ext cx="1575000" cy="1046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DMA accesses</a:t>
            </a:r>
            <a:endParaRPr sz="1300" dirty="0"/>
          </a:p>
        </p:txBody>
      </p:sp>
      <p:sp>
        <p:nvSpPr>
          <p:cNvPr id="474" name="Google Shape;474;p44"/>
          <p:cNvSpPr/>
          <p:nvPr/>
        </p:nvSpPr>
        <p:spPr>
          <a:xfrm>
            <a:off x="467201" y="2829077"/>
            <a:ext cx="1575000" cy="1046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Context switching</a:t>
            </a:r>
            <a:endParaRPr sz="1300"/>
          </a:p>
        </p:txBody>
      </p:sp>
      <p:pic>
        <p:nvPicPr>
          <p:cNvPr id="475" name="Google Shape;475;p4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78575" y="355100"/>
            <a:ext cx="591200" cy="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473" name="Google Shape;473;p44"/>
          <p:cNvSpPr/>
          <p:nvPr/>
        </p:nvSpPr>
        <p:spPr>
          <a:xfrm>
            <a:off x="1586675" y="3231211"/>
            <a:ext cx="1575000" cy="1046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DUT Complexity</a:t>
            </a:r>
            <a:endParaRPr sz="1300" dirty="0"/>
          </a:p>
        </p:txBody>
      </p:sp>
      <p:sp>
        <p:nvSpPr>
          <p:cNvPr id="469" name="Google Shape;469;p44"/>
          <p:cNvSpPr/>
          <p:nvPr/>
        </p:nvSpPr>
        <p:spPr>
          <a:xfrm>
            <a:off x="3773660" y="1657500"/>
            <a:ext cx="2799020" cy="1828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Modular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open-source framework</a:t>
            </a:r>
            <a:endParaRPr sz="1100" dirty="0"/>
          </a:p>
        </p:txBody>
      </p:sp>
      <p:sp>
        <p:nvSpPr>
          <p:cNvPr id="470" name="Google Shape;470;p44"/>
          <p:cNvSpPr/>
          <p:nvPr/>
        </p:nvSpPr>
        <p:spPr>
          <a:xfrm>
            <a:off x="6177870" y="1657500"/>
            <a:ext cx="2642996" cy="1828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Easy to integrate and edit</a:t>
            </a:r>
            <a:endParaRPr sz="11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525" y="5443454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6386" y="5443453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05918" y="5443453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2875" y="5443452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54100" y="5443452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85518" y="5443452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04834" y="5443451"/>
            <a:ext cx="487363" cy="487363"/>
          </a:xfrm>
          <a:prstGeom prst="rect">
            <a:avLst/>
          </a:prstGeom>
        </p:spPr>
      </p:pic>
      <p:sp>
        <p:nvSpPr>
          <p:cNvPr id="18" name="Google Shape;473;p44"/>
          <p:cNvSpPr/>
          <p:nvPr/>
        </p:nvSpPr>
        <p:spPr>
          <a:xfrm>
            <a:off x="3590238" y="3154916"/>
            <a:ext cx="1670027" cy="1046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smtClean="0"/>
              <a:t>OFC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smtClean="0"/>
              <a:t>SV-Python</a:t>
            </a:r>
            <a:endParaRPr sz="1300" dirty="0"/>
          </a:p>
        </p:txBody>
      </p:sp>
      <p:sp>
        <p:nvSpPr>
          <p:cNvPr id="19" name="Google Shape;473;p44"/>
          <p:cNvSpPr/>
          <p:nvPr/>
        </p:nvSpPr>
        <p:spPr>
          <a:xfrm>
            <a:off x="4912671" y="3170684"/>
            <a:ext cx="1748403" cy="1046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smtClean="0"/>
              <a:t>OFC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smtClean="0"/>
              <a:t>Python-FPGA</a:t>
            </a: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110"/>
    </mc:Choice>
    <mc:Fallback xmlns="">
      <p:transition spd="slow" advClick="0" advTm="9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4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92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453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725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7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4996" objId="4"/>
        <p14:stopEvt time="5018" objId="3"/>
        <p14:playEvt time="12605" objId="5"/>
        <p14:stopEvt time="12627" objId="4"/>
        <p14:playEvt time="21092" objId="7"/>
        <p14:stopEvt time="21115" objId="5"/>
        <p14:playEvt time="30453" objId="6"/>
        <p14:stopEvt time="30472" objId="7"/>
        <p14:playEvt time="51294" objId="8"/>
        <p14:stopEvt time="51319" objId="6"/>
        <p14:playEvt time="81726" objId="10"/>
        <p14:stopEvt time="81749" objId="8"/>
        <p14:stopEvt time="93513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/>
          <p:nvPr/>
        </p:nvSpPr>
        <p:spPr>
          <a:xfrm>
            <a:off x="152400" y="1173770"/>
            <a:ext cx="8991600" cy="17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/>
              <a:t>Thank you for your attention!</a:t>
            </a:r>
            <a:endParaRPr sz="3800" b="1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/>
              <a:t>Questions?</a:t>
            </a:r>
            <a:endParaRPr sz="3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sp>
        <p:nvSpPr>
          <p:cNvPr id="4" name="Google Shape;314;p33"/>
          <p:cNvSpPr txBox="1"/>
          <p:nvPr/>
        </p:nvSpPr>
        <p:spPr>
          <a:xfrm>
            <a:off x="3982453" y="3544916"/>
            <a:ext cx="5161547" cy="159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sz="1600" dirty="0"/>
              <a:t>Contact:  </a:t>
            </a:r>
            <a:endParaRPr lang="en-US" sz="1600" dirty="0">
              <a:hlinkClick r:id="rId5"/>
            </a:endParaRPr>
          </a:p>
          <a:p>
            <a:r>
              <a:rPr lang="en-US" sz="1600" dirty="0"/>
              <a:t>        </a:t>
            </a:r>
            <a:r>
              <a:rPr lang="en-US" sz="1600" dirty="0">
                <a:hlinkClick r:id="rId5"/>
              </a:rPr>
              <a:t>ioana.catalina.cristea@amiq.com</a:t>
            </a:r>
            <a:endParaRPr lang="en-US" sz="1600" dirty="0"/>
          </a:p>
          <a:p>
            <a:pPr lvl="0"/>
            <a:r>
              <a:rPr lang="en-US" sz="1600" dirty="0"/>
              <a:t>        </a:t>
            </a:r>
            <a:r>
              <a:rPr lang="en-US" sz="1600" dirty="0">
                <a:hlinkClick r:id="rId6"/>
              </a:rPr>
              <a:t>dragos.dospinescu@amiq.com</a:t>
            </a:r>
            <a:r>
              <a:rPr lang="en-US" sz="1600" dirty="0"/>
              <a:t>   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Resources:</a:t>
            </a:r>
          </a:p>
          <a:p>
            <a:pPr lvl="0"/>
            <a:r>
              <a:rPr lang="en-US" dirty="0"/>
              <a:t>         Paper:  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www.amiq.com/consulting/resources/papers</a:t>
            </a:r>
            <a:r>
              <a:rPr lang="en-US" dirty="0">
                <a:hlinkClick r:id="rId7"/>
              </a:rPr>
              <a:t>/</a:t>
            </a:r>
            <a:endParaRPr lang="en-US" dirty="0"/>
          </a:p>
          <a:p>
            <a:pPr lvl="0"/>
            <a:r>
              <a:rPr lang="en-US" dirty="0"/>
              <a:t>         GitHub: </a:t>
            </a:r>
            <a:r>
              <a:rPr lang="en-US" dirty="0">
                <a:hlinkClick r:id="rId8"/>
              </a:rPr>
              <a:t>github.com/</a:t>
            </a:r>
            <a:r>
              <a:rPr lang="en-US" dirty="0" err="1">
                <a:hlinkClick r:id="rId8"/>
              </a:rPr>
              <a:t>amiq</a:t>
            </a:r>
            <a:r>
              <a:rPr lang="en-US" dirty="0">
                <a:hlinkClick r:id="rId8"/>
              </a:rPr>
              <a:t>-consulting/</a:t>
            </a:r>
            <a:r>
              <a:rPr lang="en-US" dirty="0" err="1">
                <a:hlinkClick r:id="rId8"/>
              </a:rPr>
              <a:t>amiq_ofc</a:t>
            </a:r>
            <a:endParaRPr sz="21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551564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70"/>
    </mc:Choice>
    <mc:Fallback xmlns="">
      <p:transition spd="slow" advClick="0" advTm="1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6983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2303825" y="205975"/>
            <a:ext cx="3751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OFC: Introduction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152400" y="1428749"/>
            <a:ext cx="88392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3716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No accessible solution for co-emulation </a:t>
            </a:r>
            <a:endParaRPr sz="2100" dirty="0"/>
          </a:p>
          <a:p>
            <a:pPr marL="13716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b="1" dirty="0">
                <a:solidFill>
                  <a:srgbClr val="990000"/>
                </a:solidFill>
              </a:rPr>
              <a:t>OFC</a:t>
            </a:r>
            <a:r>
              <a:rPr lang="en" sz="2100" dirty="0">
                <a:solidFill>
                  <a:schemeClr val="dk1"/>
                </a:solidFill>
              </a:rPr>
              <a:t> = </a:t>
            </a:r>
            <a:r>
              <a:rPr lang="en" sz="2100" b="1" dirty="0">
                <a:solidFill>
                  <a:srgbClr val="990000"/>
                </a:solidFill>
              </a:rPr>
              <a:t>O</a:t>
            </a:r>
            <a:r>
              <a:rPr lang="en" sz="2100" dirty="0">
                <a:solidFill>
                  <a:schemeClr val="dk1"/>
                </a:solidFill>
              </a:rPr>
              <a:t>pen-source </a:t>
            </a:r>
            <a:r>
              <a:rPr lang="en" sz="2100" b="1" dirty="0">
                <a:solidFill>
                  <a:srgbClr val="990000"/>
                </a:solidFill>
              </a:rPr>
              <a:t>F</a:t>
            </a:r>
            <a:r>
              <a:rPr lang="en" sz="2100" dirty="0">
                <a:solidFill>
                  <a:schemeClr val="dk1"/>
                </a:solidFill>
              </a:rPr>
              <a:t>ramework for </a:t>
            </a:r>
            <a:r>
              <a:rPr lang="en" sz="2100" b="1" dirty="0">
                <a:solidFill>
                  <a:srgbClr val="990000"/>
                </a:solidFill>
              </a:rPr>
              <a:t>C</a:t>
            </a:r>
            <a:r>
              <a:rPr lang="en" sz="2100" dirty="0">
                <a:solidFill>
                  <a:schemeClr val="dk1"/>
                </a:solidFill>
              </a:rPr>
              <a:t>o-emulation</a:t>
            </a:r>
            <a:endParaRPr sz="2100" dirty="0">
              <a:solidFill>
                <a:schemeClr val="dk1"/>
              </a:solidFill>
            </a:endParaRPr>
          </a:p>
          <a:p>
            <a:pPr marL="137160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Features:</a:t>
            </a:r>
            <a:endParaRPr sz="2100" dirty="0">
              <a:solidFill>
                <a:schemeClr val="dk1"/>
              </a:solidFill>
            </a:endParaRPr>
          </a:p>
          <a:p>
            <a:pPr marL="1828800" marR="0" lvl="1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 dirty="0">
                <a:solidFill>
                  <a:schemeClr val="dk1"/>
                </a:solidFill>
              </a:rPr>
              <a:t>Open-source</a:t>
            </a:r>
            <a:endParaRPr sz="2100" dirty="0">
              <a:solidFill>
                <a:schemeClr val="dk1"/>
              </a:solidFill>
            </a:endParaRPr>
          </a:p>
          <a:p>
            <a:pPr marL="1828800" marR="0" lvl="1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 dirty="0">
                <a:solidFill>
                  <a:schemeClr val="dk1"/>
                </a:solidFill>
              </a:rPr>
              <a:t>Tool agnostic</a:t>
            </a:r>
            <a:endParaRPr sz="2100" dirty="0">
              <a:solidFill>
                <a:schemeClr val="dk1"/>
              </a:solidFill>
            </a:endParaRPr>
          </a:p>
          <a:p>
            <a:pPr marL="1828800" marR="0" lvl="1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 dirty="0">
                <a:solidFill>
                  <a:schemeClr val="dk1"/>
                </a:solidFill>
              </a:rPr>
              <a:t>Easy to </a:t>
            </a:r>
            <a:r>
              <a:rPr lang="en-US" sz="2100" dirty="0">
                <a:solidFill>
                  <a:schemeClr val="dk1"/>
                </a:solidFill>
              </a:rPr>
              <a:t>integrate</a:t>
            </a:r>
            <a:endParaRPr sz="2100" dirty="0">
              <a:solidFill>
                <a:schemeClr val="dk1"/>
              </a:solidFill>
            </a:endParaRPr>
          </a:p>
          <a:p>
            <a:pPr marL="1828800" marR="0" lvl="1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 dirty="0">
                <a:solidFill>
                  <a:schemeClr val="dk1"/>
                </a:solidFill>
              </a:rPr>
              <a:t>Easy to make updates</a:t>
            </a:r>
            <a:endParaRPr sz="2100" dirty="0">
              <a:solidFill>
                <a:schemeClr val="dk1"/>
              </a:solidFill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3975" y="192450"/>
            <a:ext cx="798400" cy="7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intro_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77705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827"/>
    </mc:Choice>
    <mc:Fallback xmlns="">
      <p:transition spd="slow" advClick="0" advTm="5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3" grpId="0" uiExpand="1" build="p" bldLvl="2"/>
    </p:bldLst>
  </p:timing>
  <p:extLst mod="1">
    <p:ext uri="{E180D4A7-C9FB-4DFB-919C-405C955672EB}">
      <p14:showEvtLst xmlns:p14="http://schemas.microsoft.com/office/powerpoint/2010/main">
        <p14:playEvt time="1" objId="5"/>
        <p14:stopEvt time="54827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/>
          <p:nvPr/>
        </p:nvSpPr>
        <p:spPr>
          <a:xfrm>
            <a:off x="5347050" y="2938575"/>
            <a:ext cx="1371600" cy="919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platform</a:t>
            </a: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2213050" y="205975"/>
            <a:ext cx="4968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How does the OFC work?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665525" y="2938575"/>
            <a:ext cx="1371600" cy="919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UVM-SV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Testbench</a:t>
            </a:r>
            <a:endParaRPr/>
          </a:p>
        </p:txBody>
      </p:sp>
      <p:sp>
        <p:nvSpPr>
          <p:cNvPr id="162" name="Google Shape;162;p28"/>
          <p:cNvSpPr/>
          <p:nvPr/>
        </p:nvSpPr>
        <p:spPr>
          <a:xfrm>
            <a:off x="3817475" y="2938575"/>
            <a:ext cx="1371600" cy="919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FPGA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Controller</a:t>
            </a:r>
            <a:endParaRPr dirty="0"/>
          </a:p>
        </p:txBody>
      </p:sp>
      <p:sp>
        <p:nvSpPr>
          <p:cNvPr id="163" name="Google Shape;163;p28"/>
          <p:cNvSpPr/>
          <p:nvPr/>
        </p:nvSpPr>
        <p:spPr>
          <a:xfrm>
            <a:off x="6876625" y="2938575"/>
            <a:ext cx="1371600" cy="919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FPGA</a:t>
            </a:r>
            <a:endParaRPr dirty="0"/>
          </a:p>
        </p:txBody>
      </p:sp>
      <p:cxnSp>
        <p:nvCxnSpPr>
          <p:cNvPr id="164" name="Google Shape;164;p28"/>
          <p:cNvCxnSpPr>
            <a:stCxn id="161" idx="3"/>
            <a:endCxn id="162" idx="1"/>
          </p:cNvCxnSpPr>
          <p:nvPr/>
        </p:nvCxnSpPr>
        <p:spPr>
          <a:xfrm>
            <a:off x="2037125" y="3398175"/>
            <a:ext cx="1780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5" name="Google Shape;165;p28"/>
          <p:cNvCxnSpPr>
            <a:stCxn id="162" idx="3"/>
            <a:endCxn id="163" idx="1"/>
          </p:cNvCxnSpPr>
          <p:nvPr/>
        </p:nvCxnSpPr>
        <p:spPr>
          <a:xfrm>
            <a:off x="5189075" y="3398175"/>
            <a:ext cx="1687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166" name="Google Shape;166;p28"/>
          <p:cNvGrpSpPr/>
          <p:nvPr/>
        </p:nvGrpSpPr>
        <p:grpSpPr>
          <a:xfrm>
            <a:off x="2238400" y="2602900"/>
            <a:ext cx="4440050" cy="795300"/>
            <a:chOff x="2238400" y="2602900"/>
            <a:chExt cx="4440050" cy="795300"/>
          </a:xfrm>
        </p:grpSpPr>
        <p:sp>
          <p:nvSpPr>
            <p:cNvPr id="167" name="Google Shape;167;p28"/>
            <p:cNvSpPr/>
            <p:nvPr/>
          </p:nvSpPr>
          <p:spPr>
            <a:xfrm>
              <a:off x="2238400" y="2872900"/>
              <a:ext cx="1331400" cy="525300"/>
            </a:xfrm>
            <a:prstGeom prst="rect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155CC"/>
                  </a:solidFill>
                </a:rPr>
                <a:t>SV-Python</a:t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5347050" y="2872900"/>
              <a:ext cx="1331400" cy="525300"/>
            </a:xfrm>
            <a:prstGeom prst="rect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155CC"/>
                  </a:solidFill>
                </a:rPr>
                <a:t>Python-FPGA</a:t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2238425" y="2602900"/>
              <a:ext cx="1331400" cy="2700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OFC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5346975" y="2602900"/>
              <a:ext cx="1331400" cy="2700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OFC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71" name="Google Shape;171;p28"/>
          <p:cNvSpPr/>
          <p:nvPr/>
        </p:nvSpPr>
        <p:spPr>
          <a:xfrm>
            <a:off x="7700250" y="735125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OFC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SV-Python</a:t>
            </a:r>
            <a:endParaRPr sz="1300"/>
          </a:p>
        </p:txBody>
      </p:sp>
      <p:sp>
        <p:nvSpPr>
          <p:cNvPr id="172" name="Google Shape;172;p28"/>
          <p:cNvSpPr/>
          <p:nvPr/>
        </p:nvSpPr>
        <p:spPr>
          <a:xfrm>
            <a:off x="7700250" y="1125850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OFC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Python-FPGA</a:t>
            </a:r>
            <a:endParaRPr sz="1300"/>
          </a:p>
        </p:txBody>
      </p:sp>
      <p:sp>
        <p:nvSpPr>
          <p:cNvPr id="173" name="Google Shape;173;p28"/>
          <p:cNvSpPr/>
          <p:nvPr/>
        </p:nvSpPr>
        <p:spPr>
          <a:xfrm>
            <a:off x="7700250" y="344400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Overview</a:t>
            </a:r>
            <a:endParaRPr sz="1300"/>
          </a:p>
        </p:txBody>
      </p:sp>
      <p:sp>
        <p:nvSpPr>
          <p:cNvPr id="174" name="Google Shape;174;p28"/>
          <p:cNvSpPr/>
          <p:nvPr/>
        </p:nvSpPr>
        <p:spPr>
          <a:xfrm>
            <a:off x="7700250" y="344400"/>
            <a:ext cx="1267800" cy="3810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74899" y="322275"/>
            <a:ext cx="591150" cy="591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8"/>
          <p:cNvCxnSpPr>
            <a:stCxn id="161" idx="3"/>
          </p:cNvCxnSpPr>
          <p:nvPr/>
        </p:nvCxnSpPr>
        <p:spPr>
          <a:xfrm rot="10800000" flipH="1">
            <a:off x="2037125" y="3397275"/>
            <a:ext cx="3318000" cy="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162" y="5639243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3962" y="5639242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1353" y="563924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556"/>
    </mc:Choice>
    <mc:Fallback xmlns="">
      <p:transition spd="slow" advClick="0" advTm="7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839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334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15840" objId="3"/>
        <p14:stopEvt time="15858" objId="2"/>
        <p14:playEvt time="28334" objId="4"/>
        <p14:stopEvt time="28354" objId="3"/>
        <p14:stopEvt time="7532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82;p29"/>
          <p:cNvSpPr/>
          <p:nvPr/>
        </p:nvSpPr>
        <p:spPr>
          <a:xfrm>
            <a:off x="1294825" y="4398682"/>
            <a:ext cx="1371600" cy="409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FPGA</a:t>
            </a:r>
            <a:endParaRPr dirty="0"/>
          </a:p>
        </p:txBody>
      </p:sp>
      <p:sp>
        <p:nvSpPr>
          <p:cNvPr id="181" name="Google Shape;181;p29"/>
          <p:cNvSpPr/>
          <p:nvPr/>
        </p:nvSpPr>
        <p:spPr>
          <a:xfrm>
            <a:off x="1294825" y="1690150"/>
            <a:ext cx="1371600" cy="5913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UVM-SV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Testbench</a:t>
            </a:r>
            <a:endParaRPr/>
          </a:p>
        </p:txBody>
      </p:sp>
      <p:sp>
        <p:nvSpPr>
          <p:cNvPr id="182" name="Google Shape;182;p29"/>
          <p:cNvSpPr/>
          <p:nvPr/>
        </p:nvSpPr>
        <p:spPr>
          <a:xfrm>
            <a:off x="1294825" y="3077150"/>
            <a:ext cx="1371600" cy="409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FPGA Controller</a:t>
            </a:r>
            <a:endParaRPr dirty="0"/>
          </a:p>
        </p:txBody>
      </p:sp>
      <p:sp>
        <p:nvSpPr>
          <p:cNvPr id="183" name="Google Shape;183;p29"/>
          <p:cNvSpPr/>
          <p:nvPr/>
        </p:nvSpPr>
        <p:spPr>
          <a:xfrm>
            <a:off x="1294825" y="4401275"/>
            <a:ext cx="1371600" cy="41093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PYNQ PL</a:t>
            </a:r>
            <a:endParaRPr dirty="0"/>
          </a:p>
        </p:txBody>
      </p:sp>
      <p:cxnSp>
        <p:nvCxnSpPr>
          <p:cNvPr id="184" name="Google Shape;184;p29"/>
          <p:cNvCxnSpPr>
            <a:stCxn id="181" idx="2"/>
            <a:endCxn id="182" idx="0"/>
          </p:cNvCxnSpPr>
          <p:nvPr/>
        </p:nvCxnSpPr>
        <p:spPr>
          <a:xfrm>
            <a:off x="1980625" y="2281450"/>
            <a:ext cx="0" cy="79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85" name="Google Shape;185;p29"/>
          <p:cNvCxnSpPr>
            <a:stCxn id="182" idx="2"/>
            <a:endCxn id="183" idx="0"/>
          </p:cNvCxnSpPr>
          <p:nvPr/>
        </p:nvCxnSpPr>
        <p:spPr>
          <a:xfrm>
            <a:off x="1980625" y="3486350"/>
            <a:ext cx="0" cy="9149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86" name="Google Shape;186;p29"/>
          <p:cNvSpPr/>
          <p:nvPr/>
        </p:nvSpPr>
        <p:spPr>
          <a:xfrm>
            <a:off x="415213" y="2545000"/>
            <a:ext cx="1331400" cy="3234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SV-Python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415225" y="3881650"/>
            <a:ext cx="1331400" cy="3234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Python-FPGA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415238" y="2358500"/>
            <a:ext cx="1331400" cy="1866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415200" y="3695050"/>
            <a:ext cx="1331400" cy="1866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0" name="Google Shape;190;p29"/>
          <p:cNvSpPr/>
          <p:nvPr/>
        </p:nvSpPr>
        <p:spPr>
          <a:xfrm>
            <a:off x="2936938" y="1700820"/>
            <a:ext cx="1105800" cy="4884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Driver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29"/>
          <p:cNvSpPr/>
          <p:nvPr/>
        </p:nvSpPr>
        <p:spPr>
          <a:xfrm>
            <a:off x="6174550" y="1700820"/>
            <a:ext cx="1216800" cy="488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OFC Monitor</a:t>
            </a:r>
            <a:endParaRPr/>
          </a:p>
        </p:txBody>
      </p:sp>
      <p:sp>
        <p:nvSpPr>
          <p:cNvPr id="192" name="Google Shape;192;p29"/>
          <p:cNvSpPr/>
          <p:nvPr/>
        </p:nvSpPr>
        <p:spPr>
          <a:xfrm>
            <a:off x="4371800" y="1715350"/>
            <a:ext cx="1416600" cy="4596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 Server Connector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3" name="Google Shape;193;p29"/>
          <p:cNvSpPr/>
          <p:nvPr/>
        </p:nvSpPr>
        <p:spPr>
          <a:xfrm>
            <a:off x="4371975" y="2174950"/>
            <a:ext cx="1416600" cy="229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Connection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94" name="Google Shape;194;p29"/>
          <p:cNvCxnSpPr/>
          <p:nvPr/>
        </p:nvCxnSpPr>
        <p:spPr>
          <a:xfrm>
            <a:off x="1831225" y="2650775"/>
            <a:ext cx="5717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9"/>
          <p:cNvCxnSpPr/>
          <p:nvPr/>
        </p:nvCxnSpPr>
        <p:spPr>
          <a:xfrm rot="10800000" flipH="1">
            <a:off x="1802050" y="3949975"/>
            <a:ext cx="5747100" cy="1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96" name="Google Shape;196;p29"/>
          <p:cNvSpPr/>
          <p:nvPr/>
        </p:nvSpPr>
        <p:spPr>
          <a:xfrm>
            <a:off x="4389975" y="2848550"/>
            <a:ext cx="1392600" cy="409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OFC Python Server</a:t>
            </a:r>
            <a:endParaRPr dirty="0"/>
          </a:p>
        </p:txBody>
      </p:sp>
      <p:cxnSp>
        <p:nvCxnSpPr>
          <p:cNvPr id="197" name="Google Shape;197;p29"/>
          <p:cNvCxnSpPr>
            <a:stCxn id="193" idx="2"/>
            <a:endCxn id="196" idx="0"/>
          </p:cNvCxnSpPr>
          <p:nvPr/>
        </p:nvCxnSpPr>
        <p:spPr>
          <a:xfrm>
            <a:off x="5080275" y="2404750"/>
            <a:ext cx="6000" cy="44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98" name="Google Shape;198;p29"/>
          <p:cNvSpPr/>
          <p:nvPr/>
        </p:nvSpPr>
        <p:spPr>
          <a:xfrm>
            <a:off x="4190300" y="2480738"/>
            <a:ext cx="859680" cy="291816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TCP</a:t>
            </a:r>
            <a:endParaRPr/>
          </a:p>
        </p:txBody>
      </p:sp>
      <p:sp>
        <p:nvSpPr>
          <p:cNvPr id="199" name="Google Shape;199;p29"/>
          <p:cNvSpPr/>
          <p:nvPr/>
        </p:nvSpPr>
        <p:spPr>
          <a:xfrm>
            <a:off x="4395900" y="3950250"/>
            <a:ext cx="1392600" cy="40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DMA</a:t>
            </a:r>
            <a:endParaRPr/>
          </a:p>
        </p:txBody>
      </p:sp>
      <p:sp>
        <p:nvSpPr>
          <p:cNvPr id="200" name="Google Shape;200;p29"/>
          <p:cNvSpPr/>
          <p:nvPr/>
        </p:nvSpPr>
        <p:spPr>
          <a:xfrm>
            <a:off x="4395900" y="3540800"/>
            <a:ext cx="1392600" cy="4092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 FPGA Connector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1" name="Google Shape;201;p29"/>
          <p:cNvSpPr/>
          <p:nvPr/>
        </p:nvSpPr>
        <p:spPr>
          <a:xfrm>
            <a:off x="4395900" y="4642250"/>
            <a:ext cx="1392600" cy="40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</a:t>
            </a:r>
            <a:endParaRPr/>
          </a:p>
        </p:txBody>
      </p:sp>
      <p:cxnSp>
        <p:nvCxnSpPr>
          <p:cNvPr id="202" name="Google Shape;202;p29"/>
          <p:cNvCxnSpPr>
            <a:stCxn id="199" idx="2"/>
            <a:endCxn id="201" idx="0"/>
          </p:cNvCxnSpPr>
          <p:nvPr/>
        </p:nvCxnSpPr>
        <p:spPr>
          <a:xfrm>
            <a:off x="5092200" y="4359450"/>
            <a:ext cx="0" cy="28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03" name="Google Shape;203;p29"/>
          <p:cNvCxnSpPr>
            <a:stCxn id="196" idx="2"/>
            <a:endCxn id="200" idx="0"/>
          </p:cNvCxnSpPr>
          <p:nvPr/>
        </p:nvCxnSpPr>
        <p:spPr>
          <a:xfrm>
            <a:off x="5086275" y="3257750"/>
            <a:ext cx="6000" cy="28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04" name="Google Shape;204;p29"/>
          <p:cNvCxnSpPr>
            <a:stCxn id="190" idx="3"/>
            <a:endCxn id="192" idx="1"/>
          </p:cNvCxnSpPr>
          <p:nvPr/>
        </p:nvCxnSpPr>
        <p:spPr>
          <a:xfrm>
            <a:off x="4042738" y="1945020"/>
            <a:ext cx="329062" cy="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29"/>
          <p:cNvCxnSpPr>
            <a:stCxn id="192" idx="3"/>
            <a:endCxn id="191" idx="1"/>
          </p:cNvCxnSpPr>
          <p:nvPr/>
        </p:nvCxnSpPr>
        <p:spPr>
          <a:xfrm flipV="1">
            <a:off x="5788400" y="1945020"/>
            <a:ext cx="386150" cy="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" name="Google Shape;206;p29"/>
          <p:cNvSpPr/>
          <p:nvPr/>
        </p:nvSpPr>
        <p:spPr>
          <a:xfrm>
            <a:off x="7700250" y="735125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OFC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SV-Python</a:t>
            </a:r>
            <a:endParaRPr sz="1300"/>
          </a:p>
        </p:txBody>
      </p:sp>
      <p:sp>
        <p:nvSpPr>
          <p:cNvPr id="207" name="Google Shape;207;p29"/>
          <p:cNvSpPr/>
          <p:nvPr/>
        </p:nvSpPr>
        <p:spPr>
          <a:xfrm>
            <a:off x="7700250" y="1125850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OFC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Python-FPGA</a:t>
            </a:r>
            <a:endParaRPr sz="1300"/>
          </a:p>
        </p:txBody>
      </p:sp>
      <p:sp>
        <p:nvSpPr>
          <p:cNvPr id="208" name="Google Shape;208;p29"/>
          <p:cNvSpPr/>
          <p:nvPr/>
        </p:nvSpPr>
        <p:spPr>
          <a:xfrm>
            <a:off x="7700250" y="344400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Overview</a:t>
            </a:r>
            <a:endParaRPr sz="1300"/>
          </a:p>
        </p:txBody>
      </p:sp>
      <p:sp>
        <p:nvSpPr>
          <p:cNvPr id="209" name="Google Shape;209;p29"/>
          <p:cNvSpPr/>
          <p:nvPr/>
        </p:nvSpPr>
        <p:spPr>
          <a:xfrm>
            <a:off x="7700250" y="344400"/>
            <a:ext cx="1267800" cy="3810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2213050" y="205975"/>
            <a:ext cx="4968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How does the OFC work?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974899" y="322275"/>
            <a:ext cx="591150" cy="5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>
            <a:off x="3628700" y="2022250"/>
            <a:ext cx="3573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sv</a:t>
            </a:r>
            <a:endParaRPr sz="800"/>
          </a:p>
        </p:txBody>
      </p:sp>
      <p:sp>
        <p:nvSpPr>
          <p:cNvPr id="213" name="Google Shape;213;p29"/>
          <p:cNvSpPr/>
          <p:nvPr/>
        </p:nvSpPr>
        <p:spPr>
          <a:xfrm>
            <a:off x="5385350" y="2003625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sv</a:t>
            </a:r>
            <a:endParaRPr sz="800"/>
          </a:p>
        </p:txBody>
      </p:sp>
      <p:sp>
        <p:nvSpPr>
          <p:cNvPr id="214" name="Google Shape;214;p29"/>
          <p:cNvSpPr/>
          <p:nvPr/>
        </p:nvSpPr>
        <p:spPr>
          <a:xfrm>
            <a:off x="5385350" y="2237225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cc</a:t>
            </a:r>
            <a:endParaRPr sz="800"/>
          </a:p>
        </p:txBody>
      </p:sp>
      <p:sp>
        <p:nvSpPr>
          <p:cNvPr id="215" name="Google Shape;215;p29"/>
          <p:cNvSpPr/>
          <p:nvPr/>
        </p:nvSpPr>
        <p:spPr>
          <a:xfrm>
            <a:off x="5385350" y="3089113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py</a:t>
            </a:r>
            <a:endParaRPr sz="800"/>
          </a:p>
        </p:txBody>
      </p:sp>
      <p:sp>
        <p:nvSpPr>
          <p:cNvPr id="216" name="Google Shape;216;p29"/>
          <p:cNvSpPr/>
          <p:nvPr/>
        </p:nvSpPr>
        <p:spPr>
          <a:xfrm>
            <a:off x="5385350" y="3783000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py</a:t>
            </a:r>
            <a:endParaRPr sz="800"/>
          </a:p>
        </p:txBody>
      </p:sp>
      <p:sp>
        <p:nvSpPr>
          <p:cNvPr id="217" name="Google Shape;217;p29"/>
          <p:cNvSpPr/>
          <p:nvPr/>
        </p:nvSpPr>
        <p:spPr>
          <a:xfrm>
            <a:off x="5385350" y="4193150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1"/>
                </a:solidFill>
              </a:rPr>
              <a:t>HDL</a:t>
            </a:r>
            <a:endParaRPr sz="700"/>
          </a:p>
        </p:txBody>
      </p:sp>
      <p:sp>
        <p:nvSpPr>
          <p:cNvPr id="218" name="Google Shape;218;p29"/>
          <p:cNvSpPr/>
          <p:nvPr/>
        </p:nvSpPr>
        <p:spPr>
          <a:xfrm>
            <a:off x="5385350" y="4876575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HDL</a:t>
            </a:r>
            <a:endParaRPr sz="700"/>
          </a:p>
        </p:txBody>
      </p:sp>
      <p:sp>
        <p:nvSpPr>
          <p:cNvPr id="219" name="Google Shape;219;p29"/>
          <p:cNvSpPr/>
          <p:nvPr/>
        </p:nvSpPr>
        <p:spPr>
          <a:xfrm>
            <a:off x="6975050" y="2022250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sv</a:t>
            </a:r>
            <a:endParaRPr sz="800"/>
          </a:p>
        </p:txBody>
      </p:sp>
      <p:grpSp>
        <p:nvGrpSpPr>
          <p:cNvPr id="220" name="Google Shape;220;p29"/>
          <p:cNvGrpSpPr/>
          <p:nvPr/>
        </p:nvGrpSpPr>
        <p:grpSpPr>
          <a:xfrm>
            <a:off x="6840915" y="3899840"/>
            <a:ext cx="2202325" cy="857400"/>
            <a:chOff x="6622475" y="3630600"/>
            <a:chExt cx="2202325" cy="857400"/>
          </a:xfrm>
        </p:grpSpPr>
        <p:sp>
          <p:nvSpPr>
            <p:cNvPr id="221" name="Google Shape;221;p29"/>
            <p:cNvSpPr/>
            <p:nvPr/>
          </p:nvSpPr>
          <p:spPr>
            <a:xfrm>
              <a:off x="6622475" y="3630600"/>
              <a:ext cx="2148300" cy="8574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 txBox="1"/>
            <p:nvPr/>
          </p:nvSpPr>
          <p:spPr>
            <a:xfrm>
              <a:off x="7058400" y="3695875"/>
              <a:ext cx="17664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Calibri"/>
                  <a:ea typeface="Calibri"/>
                  <a:cs typeface="Calibri"/>
                  <a:sym typeface="Calibri"/>
                </a:rPr>
                <a:t>fully implemented</a:t>
              </a:r>
              <a:endParaRPr sz="13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6694600" y="4163900"/>
              <a:ext cx="329100" cy="2298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694600" y="3776050"/>
              <a:ext cx="329100" cy="229800"/>
            </a:xfrm>
            <a:prstGeom prst="roundRect">
              <a:avLst>
                <a:gd name="adj" fmla="val 16667"/>
              </a:avLst>
            </a:prstGeom>
            <a:solidFill>
              <a:srgbClr val="6AA84F"/>
            </a:solidFill>
            <a:ln w="9525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5" name="Google Shape;225;p29"/>
            <p:cNvSpPr txBox="1"/>
            <p:nvPr/>
          </p:nvSpPr>
          <p:spPr>
            <a:xfrm>
              <a:off x="7049250" y="4032650"/>
              <a:ext cx="17664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Calibri"/>
                  <a:ea typeface="Calibri"/>
                  <a:cs typeface="Calibri"/>
                  <a:sym typeface="Calibri"/>
                </a:rPr>
                <a:t>partially implemented</a:t>
              </a:r>
              <a:endParaRPr sz="13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8" name="Google Shape;182;p29"/>
          <p:cNvSpPr/>
          <p:nvPr/>
        </p:nvSpPr>
        <p:spPr>
          <a:xfrm>
            <a:off x="1294825" y="3076966"/>
            <a:ext cx="1371600" cy="409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PYNQ PS</a:t>
            </a:r>
            <a:endParaRPr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1518" y="5479549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7218" y="5490846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367" y="5479549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22367" y="5476532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29319" y="5490846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893319" y="5473838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31705" y="5473837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85350" y="5473836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23736" y="547894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8999"/>
    </mc:Choice>
    <mc:Fallback xmlns="">
      <p:transition spd="slow" advClick="0" advTm="20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65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33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58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346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809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16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1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2858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23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5189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9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3" grpId="0" animBg="1"/>
      <p:bldP spid="58" grpId="0" animBg="1"/>
    </p:bldLst>
  </p:timing>
  <p:extLst mod="1">
    <p:ext uri="{E180D4A7-C9FB-4DFB-919C-405C955672EB}">
      <p14:showEvtLst xmlns:p14="http://schemas.microsoft.com/office/powerpoint/2010/main">
        <p14:playEvt time="3" objId="2"/>
        <p14:playEvt time="29656" objId="3"/>
        <p14:stopEvt time="29675" objId="2"/>
        <p14:playEvt time="54332" objId="4"/>
        <p14:stopEvt time="54351" objId="3"/>
        <p14:playEvt time="76160" objId="5"/>
        <p14:stopEvt time="76182" objId="4"/>
        <p14:playEvt time="122348" objId="6"/>
        <p14:stopEvt time="122369" objId="5"/>
        <p14:playEvt time="140811" objId="7"/>
        <p14:stopEvt time="140831" objId="6"/>
        <p14:playEvt time="161652" objId="8"/>
        <p14:stopEvt time="161678" objId="7"/>
        <p14:playEvt time="172859" objId="9"/>
        <p14:stopEvt time="172884" objId="8"/>
        <p14:playEvt time="195190" objId="10"/>
        <p14:stopEvt time="195207" objId="9"/>
        <p14:stopEvt time="208140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/>
          <p:nvPr/>
        </p:nvSpPr>
        <p:spPr>
          <a:xfrm>
            <a:off x="3957650" y="1465600"/>
            <a:ext cx="270000" cy="1568700"/>
          </a:xfrm>
          <a:prstGeom prst="rightBrace">
            <a:avLst>
              <a:gd name="adj1" fmla="val 25453"/>
              <a:gd name="adj2" fmla="val 3195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4028925" y="3432400"/>
            <a:ext cx="248100" cy="517200"/>
          </a:xfrm>
          <a:prstGeom prst="rightBrace">
            <a:avLst>
              <a:gd name="adj1" fmla="val 24617"/>
              <a:gd name="adj2" fmla="val 5211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0"/>
          <p:cNvSpPr/>
          <p:nvPr/>
        </p:nvSpPr>
        <p:spPr>
          <a:xfrm>
            <a:off x="7700250" y="735125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SV-Python</a:t>
            </a:r>
            <a:endParaRPr sz="1300"/>
          </a:p>
        </p:txBody>
      </p:sp>
      <p:sp>
        <p:nvSpPr>
          <p:cNvPr id="233" name="Google Shape;233;p30"/>
          <p:cNvSpPr/>
          <p:nvPr/>
        </p:nvSpPr>
        <p:spPr>
          <a:xfrm>
            <a:off x="7700250" y="1125850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Python-FPGA</a:t>
            </a:r>
            <a:endParaRPr sz="1300"/>
          </a:p>
        </p:txBody>
      </p:sp>
      <p:sp>
        <p:nvSpPr>
          <p:cNvPr id="234" name="Google Shape;234;p30"/>
          <p:cNvSpPr/>
          <p:nvPr/>
        </p:nvSpPr>
        <p:spPr>
          <a:xfrm>
            <a:off x="7700250" y="344400"/>
            <a:ext cx="1267800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Overview</a:t>
            </a:r>
            <a:endParaRPr sz="1300"/>
          </a:p>
        </p:txBody>
      </p:sp>
      <p:sp>
        <p:nvSpPr>
          <p:cNvPr id="235" name="Google Shape;235;p30"/>
          <p:cNvSpPr/>
          <p:nvPr/>
        </p:nvSpPr>
        <p:spPr>
          <a:xfrm>
            <a:off x="7700250" y="735125"/>
            <a:ext cx="1267800" cy="3810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0"/>
          <p:cNvSpPr/>
          <p:nvPr/>
        </p:nvSpPr>
        <p:spPr>
          <a:xfrm>
            <a:off x="7700250" y="1125850"/>
            <a:ext cx="1267800" cy="3810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2213050" y="205975"/>
            <a:ext cx="4968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How does the OFC work?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74899" y="322275"/>
            <a:ext cx="591150" cy="59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0"/>
          <p:cNvGrpSpPr/>
          <p:nvPr/>
        </p:nvGrpSpPr>
        <p:grpSpPr>
          <a:xfrm>
            <a:off x="7477400" y="3925360"/>
            <a:ext cx="1682175" cy="868200"/>
            <a:chOff x="86000" y="1756200"/>
            <a:chExt cx="1682175" cy="868200"/>
          </a:xfrm>
        </p:grpSpPr>
        <p:sp>
          <p:nvSpPr>
            <p:cNvPr id="240" name="Google Shape;240;p30"/>
            <p:cNvSpPr/>
            <p:nvPr/>
          </p:nvSpPr>
          <p:spPr>
            <a:xfrm>
              <a:off x="86000" y="1756200"/>
              <a:ext cx="1499400" cy="8682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153146" y="2278700"/>
              <a:ext cx="315600" cy="22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153146" y="1885825"/>
              <a:ext cx="315600" cy="229800"/>
            </a:xfrm>
            <a:prstGeom prst="rect">
              <a:avLst/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 txBox="1"/>
            <p:nvPr/>
          </p:nvSpPr>
          <p:spPr>
            <a:xfrm>
              <a:off x="500375" y="1790875"/>
              <a:ext cx="12678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Calibri"/>
                  <a:ea typeface="Calibri"/>
                  <a:cs typeface="Calibri"/>
                  <a:sym typeface="Calibri"/>
                </a:rPr>
                <a:t>mandatory</a:t>
              </a:r>
              <a:endParaRPr sz="13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0"/>
            <p:cNvSpPr txBox="1"/>
            <p:nvPr/>
          </p:nvSpPr>
          <p:spPr>
            <a:xfrm>
              <a:off x="500375" y="2192500"/>
              <a:ext cx="12678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Calibri"/>
                  <a:ea typeface="Calibri"/>
                  <a:cs typeface="Calibri"/>
                  <a:sym typeface="Calibri"/>
                </a:rPr>
                <a:t>optional</a:t>
              </a:r>
              <a:endParaRPr sz="13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30"/>
          <p:cNvSpPr/>
          <p:nvPr/>
        </p:nvSpPr>
        <p:spPr>
          <a:xfrm>
            <a:off x="4371800" y="1715350"/>
            <a:ext cx="1416600" cy="4596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 Server Connector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6" name="Google Shape;246;p30"/>
          <p:cNvSpPr/>
          <p:nvPr/>
        </p:nvSpPr>
        <p:spPr>
          <a:xfrm>
            <a:off x="4371975" y="2174950"/>
            <a:ext cx="1416600" cy="2298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Connection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7" name="Google Shape;247;p30"/>
          <p:cNvSpPr/>
          <p:nvPr/>
        </p:nvSpPr>
        <p:spPr>
          <a:xfrm>
            <a:off x="4389975" y="2848550"/>
            <a:ext cx="1392600" cy="409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OFC Python Server</a:t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>
            <a:off x="4395900" y="3540800"/>
            <a:ext cx="1392600" cy="4092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OFC FPGA Connector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5385350" y="2003625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sv</a:t>
            </a:r>
            <a:endParaRPr sz="800"/>
          </a:p>
        </p:txBody>
      </p:sp>
      <p:sp>
        <p:nvSpPr>
          <p:cNvPr id="250" name="Google Shape;250;p30"/>
          <p:cNvSpPr/>
          <p:nvPr/>
        </p:nvSpPr>
        <p:spPr>
          <a:xfrm>
            <a:off x="5385350" y="2237225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cc</a:t>
            </a:r>
            <a:endParaRPr sz="800"/>
          </a:p>
        </p:txBody>
      </p:sp>
      <p:sp>
        <p:nvSpPr>
          <p:cNvPr id="251" name="Google Shape;251;p30"/>
          <p:cNvSpPr/>
          <p:nvPr/>
        </p:nvSpPr>
        <p:spPr>
          <a:xfrm>
            <a:off x="5385350" y="3089113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py</a:t>
            </a:r>
            <a:endParaRPr sz="800"/>
          </a:p>
        </p:txBody>
      </p:sp>
      <p:sp>
        <p:nvSpPr>
          <p:cNvPr id="252" name="Google Shape;252;p30"/>
          <p:cNvSpPr/>
          <p:nvPr/>
        </p:nvSpPr>
        <p:spPr>
          <a:xfrm>
            <a:off x="5385350" y="3783000"/>
            <a:ext cx="377400" cy="15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r>
              <a:rPr lang="en" sz="800"/>
              <a:t>py</a:t>
            </a:r>
            <a:endParaRPr sz="800"/>
          </a:p>
        </p:txBody>
      </p:sp>
      <p:cxnSp>
        <p:nvCxnSpPr>
          <p:cNvPr id="253" name="Google Shape;253;p30"/>
          <p:cNvCxnSpPr/>
          <p:nvPr/>
        </p:nvCxnSpPr>
        <p:spPr>
          <a:xfrm>
            <a:off x="5080275" y="2404750"/>
            <a:ext cx="6000" cy="44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54" name="Google Shape;254;p30"/>
          <p:cNvCxnSpPr/>
          <p:nvPr/>
        </p:nvCxnSpPr>
        <p:spPr>
          <a:xfrm>
            <a:off x="5086275" y="3257750"/>
            <a:ext cx="6000" cy="28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255" name="Google Shape;255;p30"/>
          <p:cNvGrpSpPr/>
          <p:nvPr/>
        </p:nvGrpSpPr>
        <p:grpSpPr>
          <a:xfrm>
            <a:off x="1946325" y="1546425"/>
            <a:ext cx="2602427" cy="1349100"/>
            <a:chOff x="1946325" y="1089225"/>
            <a:chExt cx="2602427" cy="1349100"/>
          </a:xfrm>
        </p:grpSpPr>
        <p:sp>
          <p:nvSpPr>
            <p:cNvPr id="256" name="Google Shape;256;p30"/>
            <p:cNvSpPr txBox="1"/>
            <p:nvPr/>
          </p:nvSpPr>
          <p:spPr>
            <a:xfrm>
              <a:off x="1946325" y="1120125"/>
              <a:ext cx="2082600" cy="1318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2073796" y="1184350"/>
              <a:ext cx="315600" cy="229800"/>
            </a:xfrm>
            <a:prstGeom prst="rect">
              <a:avLst/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2073796" y="1494150"/>
              <a:ext cx="315600" cy="229800"/>
            </a:xfrm>
            <a:prstGeom prst="rect">
              <a:avLst/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2073796" y="1803950"/>
              <a:ext cx="315600" cy="22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2073796" y="2113750"/>
              <a:ext cx="315600" cy="22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0"/>
            <p:cNvSpPr txBox="1"/>
            <p:nvPr/>
          </p:nvSpPr>
          <p:spPr>
            <a:xfrm>
              <a:off x="2433650" y="1089225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hostname + port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0"/>
            <p:cNvSpPr txBox="1"/>
            <p:nvPr/>
          </p:nvSpPr>
          <p:spPr>
            <a:xfrm>
              <a:off x="2433649" y="1394024"/>
              <a:ext cx="2115103" cy="242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Calibri"/>
                  <a:ea typeface="Calibri"/>
                  <a:cs typeface="Calibri"/>
                  <a:sym typeface="Calibri"/>
                </a:rPr>
                <a:t>end of test marker</a:t>
              </a: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0"/>
            <p:cNvSpPr txBox="1"/>
            <p:nvPr/>
          </p:nvSpPr>
          <p:spPr>
            <a:xfrm>
              <a:off x="2433650" y="1698825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timeout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0"/>
            <p:cNvSpPr txBox="1"/>
            <p:nvPr/>
          </p:nvSpPr>
          <p:spPr>
            <a:xfrm>
              <a:off x="2433650" y="2003625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delimiter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30"/>
          <p:cNvGrpSpPr/>
          <p:nvPr/>
        </p:nvGrpSpPr>
        <p:grpSpPr>
          <a:xfrm>
            <a:off x="6173975" y="2463850"/>
            <a:ext cx="2082600" cy="1154400"/>
            <a:chOff x="1946325" y="1089225"/>
            <a:chExt cx="2082600" cy="1154400"/>
          </a:xfrm>
        </p:grpSpPr>
        <p:sp>
          <p:nvSpPr>
            <p:cNvPr id="266" name="Google Shape;266;p30"/>
            <p:cNvSpPr txBox="1"/>
            <p:nvPr/>
          </p:nvSpPr>
          <p:spPr>
            <a:xfrm>
              <a:off x="1946325" y="1120125"/>
              <a:ext cx="2082600" cy="11235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2073796" y="1184350"/>
              <a:ext cx="315600" cy="229800"/>
            </a:xfrm>
            <a:prstGeom prst="rect">
              <a:avLst/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2073796" y="1542450"/>
              <a:ext cx="315600" cy="22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2073796" y="1900550"/>
              <a:ext cx="315600" cy="22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 txBox="1"/>
            <p:nvPr/>
          </p:nvSpPr>
          <p:spPr>
            <a:xfrm>
              <a:off x="2433650" y="1089225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port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0"/>
            <p:cNvSpPr txBox="1"/>
            <p:nvPr/>
          </p:nvSpPr>
          <p:spPr>
            <a:xfrm>
              <a:off x="2433650" y="1470225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delimiter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0"/>
            <p:cNvSpPr txBox="1"/>
            <p:nvPr/>
          </p:nvSpPr>
          <p:spPr>
            <a:xfrm>
              <a:off x="2433650" y="1826463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buffer size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30"/>
          <p:cNvSpPr/>
          <p:nvPr/>
        </p:nvSpPr>
        <p:spPr>
          <a:xfrm flipH="1">
            <a:off x="5965425" y="2404750"/>
            <a:ext cx="248100" cy="1286400"/>
          </a:xfrm>
          <a:prstGeom prst="rightBrace">
            <a:avLst>
              <a:gd name="adj1" fmla="val 2545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30"/>
          <p:cNvGrpSpPr/>
          <p:nvPr/>
        </p:nvGrpSpPr>
        <p:grpSpPr>
          <a:xfrm>
            <a:off x="1979850" y="3485125"/>
            <a:ext cx="2082600" cy="411900"/>
            <a:chOff x="1946325" y="1089225"/>
            <a:chExt cx="2082600" cy="411900"/>
          </a:xfrm>
        </p:grpSpPr>
        <p:sp>
          <p:nvSpPr>
            <p:cNvPr id="275" name="Google Shape;275;p30"/>
            <p:cNvSpPr txBox="1"/>
            <p:nvPr/>
          </p:nvSpPr>
          <p:spPr>
            <a:xfrm>
              <a:off x="1946325" y="1120125"/>
              <a:ext cx="2082600" cy="381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2073796" y="1184350"/>
              <a:ext cx="315600" cy="229800"/>
            </a:xfrm>
            <a:prstGeom prst="rect">
              <a:avLst/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 txBox="1"/>
            <p:nvPr/>
          </p:nvSpPr>
          <p:spPr>
            <a:xfrm>
              <a:off x="2433650" y="1089225"/>
              <a:ext cx="15192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bitfile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504" y="5419391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4304" y="5419391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1098" y="5419389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7850" y="541939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174"/>
    </mc:Choice>
    <mc:Fallback xmlns="">
      <p:transition spd="slow" advClick="0" advTm="10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55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463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5902" objId="3"/>
        <p14:stopEvt time="5916" objId="2"/>
        <p14:playEvt time="60552" objId="4"/>
        <p14:stopEvt time="60579" objId="3"/>
        <p14:playEvt time="84634" objId="5"/>
        <p14:stopEvt time="84661" objId="4"/>
        <p14:stopEvt time="101506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/>
        </p:nvSpPr>
        <p:spPr>
          <a:xfrm>
            <a:off x="751450" y="1663425"/>
            <a:ext cx="8240100" cy="3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Step 1: Replacing original drivers with the OFC driver</a:t>
            </a:r>
            <a:endParaRPr sz="210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Step 2: Creating a specific OFC monitor</a:t>
            </a:r>
            <a:endParaRPr sz="210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Step 3: Computing response within the Python Server</a:t>
            </a:r>
            <a:endParaRPr sz="210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Step 4: Creating HDL components</a:t>
            </a:r>
            <a:endParaRPr sz="2100"/>
          </a:p>
        </p:txBody>
      </p:sp>
      <p:pic>
        <p:nvPicPr>
          <p:cNvPr id="283" name="Google Shape;283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74900" y="303828"/>
            <a:ext cx="666175" cy="6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1"/>
          <p:cNvSpPr txBox="1">
            <a:spLocks noGrp="1"/>
          </p:cNvSpPr>
          <p:nvPr>
            <p:ph type="title"/>
          </p:nvPr>
        </p:nvSpPr>
        <p:spPr>
          <a:xfrm>
            <a:off x="2397050" y="205975"/>
            <a:ext cx="432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Integration -  user steps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90;p32"/>
          <p:cNvSpPr/>
          <p:nvPr/>
        </p:nvSpPr>
        <p:spPr>
          <a:xfrm>
            <a:off x="7136875" y="5128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1</a:t>
            </a:r>
            <a:endParaRPr sz="1300"/>
          </a:p>
        </p:txBody>
      </p:sp>
      <p:sp>
        <p:nvSpPr>
          <p:cNvPr id="6" name="Google Shape;291;p32"/>
          <p:cNvSpPr/>
          <p:nvPr/>
        </p:nvSpPr>
        <p:spPr>
          <a:xfrm>
            <a:off x="7327850" y="8431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2</a:t>
            </a:r>
            <a:endParaRPr sz="1300"/>
          </a:p>
        </p:txBody>
      </p:sp>
      <p:sp>
        <p:nvSpPr>
          <p:cNvPr id="7" name="Google Shape;292;p32"/>
          <p:cNvSpPr/>
          <p:nvPr/>
        </p:nvSpPr>
        <p:spPr>
          <a:xfrm>
            <a:off x="7521375" y="11734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3</a:t>
            </a:r>
            <a:endParaRPr sz="1300"/>
          </a:p>
        </p:txBody>
      </p:sp>
      <p:sp>
        <p:nvSpPr>
          <p:cNvPr id="8" name="Google Shape;293;p32"/>
          <p:cNvSpPr/>
          <p:nvPr/>
        </p:nvSpPr>
        <p:spPr>
          <a:xfrm>
            <a:off x="7729200" y="1503725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4</a:t>
            </a:r>
            <a:endParaRPr sz="13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04" y="5383296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1171" y="5383295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3838" y="538329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06505" y="5383294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99172" y="538329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795"/>
    </mc:Choice>
    <mc:Fallback xmlns="">
      <p:transition spd="slow" advClick="0" advTm="3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4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429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622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128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15250" objId="4"/>
        <p14:stopEvt time="15265" objId="3"/>
        <p14:playEvt time="21430" objId="9"/>
        <p14:stopEvt time="21451" objId="4"/>
        <p14:playEvt time="25623" objId="10"/>
        <p14:stopEvt time="25644" objId="9"/>
        <p14:playEvt time="31129" objId="11"/>
        <p14:stopEvt time="31147" objId="10"/>
        <p14:stopEvt time="38422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97;p32"/>
          <p:cNvGrpSpPr/>
          <p:nvPr/>
        </p:nvGrpSpPr>
        <p:grpSpPr>
          <a:xfrm>
            <a:off x="1169054" y="1614308"/>
            <a:ext cx="4398985" cy="1219345"/>
            <a:chOff x="1352550" y="1655875"/>
            <a:chExt cx="4044300" cy="1181422"/>
          </a:xfrm>
        </p:grpSpPr>
        <p:sp>
          <p:nvSpPr>
            <p:cNvPr id="27" name="Google Shape;298;p32"/>
            <p:cNvSpPr/>
            <p:nvPr/>
          </p:nvSpPr>
          <p:spPr>
            <a:xfrm>
              <a:off x="1352550" y="1655875"/>
              <a:ext cx="4044300" cy="11430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9;p32"/>
            <p:cNvSpPr/>
            <p:nvPr/>
          </p:nvSpPr>
          <p:spPr>
            <a:xfrm>
              <a:off x="2717851" y="2013374"/>
              <a:ext cx="1313700" cy="823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98;p32"/>
          <p:cNvSpPr/>
          <p:nvPr/>
        </p:nvSpPr>
        <p:spPr>
          <a:xfrm>
            <a:off x="1192567" y="3591255"/>
            <a:ext cx="4398985" cy="117969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74900" y="303828"/>
            <a:ext cx="666175" cy="6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/>
          <p:nvPr/>
        </p:nvSpPr>
        <p:spPr>
          <a:xfrm>
            <a:off x="7136875" y="5128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1</a:t>
            </a:r>
            <a:endParaRPr sz="1300"/>
          </a:p>
        </p:txBody>
      </p:sp>
      <p:sp>
        <p:nvSpPr>
          <p:cNvPr id="291" name="Google Shape;291;p32"/>
          <p:cNvSpPr/>
          <p:nvPr/>
        </p:nvSpPr>
        <p:spPr>
          <a:xfrm>
            <a:off x="7327850" y="8431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2</a:t>
            </a:r>
            <a:endParaRPr sz="1300"/>
          </a:p>
        </p:txBody>
      </p:sp>
      <p:sp>
        <p:nvSpPr>
          <p:cNvPr id="292" name="Google Shape;292;p32"/>
          <p:cNvSpPr/>
          <p:nvPr/>
        </p:nvSpPr>
        <p:spPr>
          <a:xfrm>
            <a:off x="7521375" y="11734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3</a:t>
            </a:r>
            <a:endParaRPr sz="1300"/>
          </a:p>
        </p:txBody>
      </p:sp>
      <p:sp>
        <p:nvSpPr>
          <p:cNvPr id="293" name="Google Shape;293;p32"/>
          <p:cNvSpPr/>
          <p:nvPr/>
        </p:nvSpPr>
        <p:spPr>
          <a:xfrm>
            <a:off x="7729200" y="1503725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4</a:t>
            </a:r>
            <a:endParaRPr sz="1300"/>
          </a:p>
        </p:txBody>
      </p:sp>
      <p:sp>
        <p:nvSpPr>
          <p:cNvPr id="294" name="Google Shape;294;p32"/>
          <p:cNvSpPr/>
          <p:nvPr/>
        </p:nvSpPr>
        <p:spPr>
          <a:xfrm>
            <a:off x="7136875" y="500200"/>
            <a:ext cx="1281600" cy="35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2397050" y="205975"/>
            <a:ext cx="432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Integration -  user steps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1905000" y="914400"/>
            <a:ext cx="52584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Replacing original drivers with the OFC driver</a:t>
            </a:r>
            <a:endParaRPr sz="1100" b="1"/>
          </a:p>
        </p:txBody>
      </p:sp>
      <p:sp>
        <p:nvSpPr>
          <p:cNvPr id="300" name="Google Shape;300;p32"/>
          <p:cNvSpPr/>
          <p:nvPr/>
        </p:nvSpPr>
        <p:spPr>
          <a:xfrm>
            <a:off x="1895942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UVMDRV</a:t>
            </a: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4240717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UVMMON</a:t>
            </a:r>
            <a:endParaRPr/>
          </a:p>
        </p:txBody>
      </p:sp>
      <p:sp>
        <p:nvSpPr>
          <p:cNvPr id="302" name="Google Shape;302;p32"/>
          <p:cNvSpPr txBox="1"/>
          <p:nvPr/>
        </p:nvSpPr>
        <p:spPr>
          <a:xfrm>
            <a:off x="1192567" y="1570360"/>
            <a:ext cx="3957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TB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2828317" y="2137460"/>
            <a:ext cx="109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</a:t>
            </a:r>
            <a:endParaRPr/>
          </a:p>
        </p:txBody>
      </p:sp>
      <p:cxnSp>
        <p:nvCxnSpPr>
          <p:cNvPr id="307" name="Google Shape;307;p32"/>
          <p:cNvCxnSpPr>
            <a:stCxn id="300" idx="3"/>
          </p:cNvCxnSpPr>
          <p:nvPr/>
        </p:nvCxnSpPr>
        <p:spPr>
          <a:xfrm>
            <a:off x="2511242" y="2371910"/>
            <a:ext cx="31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2"/>
          <p:cNvCxnSpPr>
            <a:endCxn id="301" idx="1"/>
          </p:cNvCxnSpPr>
          <p:nvPr/>
        </p:nvCxnSpPr>
        <p:spPr>
          <a:xfrm>
            <a:off x="3923617" y="2371910"/>
            <a:ext cx="31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302;p32"/>
          <p:cNvSpPr txBox="1"/>
          <p:nvPr/>
        </p:nvSpPr>
        <p:spPr>
          <a:xfrm>
            <a:off x="1192566" y="3551600"/>
            <a:ext cx="539251" cy="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HW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00;p32"/>
          <p:cNvSpPr/>
          <p:nvPr/>
        </p:nvSpPr>
        <p:spPr>
          <a:xfrm>
            <a:off x="1895941" y="2137460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DRV</a:t>
            </a:r>
            <a:endParaRPr dirty="0"/>
          </a:p>
        </p:txBody>
      </p:sp>
      <p:sp>
        <p:nvSpPr>
          <p:cNvPr id="25" name="Google Shape;300;p32"/>
          <p:cNvSpPr/>
          <p:nvPr/>
        </p:nvSpPr>
        <p:spPr>
          <a:xfrm>
            <a:off x="2826596" y="2125619"/>
            <a:ext cx="1091483" cy="65653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Server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Connector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75967" y="2774171"/>
            <a:ext cx="279" cy="8170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314;p33"/>
          <p:cNvSpPr txBox="1"/>
          <p:nvPr/>
        </p:nvSpPr>
        <p:spPr>
          <a:xfrm>
            <a:off x="4797342" y="2056184"/>
            <a:ext cx="4234829" cy="61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0965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" sz="1600" dirty="0"/>
              <a:t>- Use UVM factory override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sp>
        <p:nvSpPr>
          <p:cNvPr id="31" name="Google Shape;314;p33"/>
          <p:cNvSpPr txBox="1"/>
          <p:nvPr/>
        </p:nvSpPr>
        <p:spPr>
          <a:xfrm>
            <a:off x="4797342" y="2384354"/>
            <a:ext cx="5269654" cy="61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0965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" sz="1600" dirty="0"/>
              <a:t>- </a:t>
            </a:r>
            <a:r>
              <a:rPr lang="en-US" sz="1600" dirty="0"/>
              <a:t>Items must have a pack function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409" y="5407359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203" y="5407358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4585" y="5410186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7428" y="5414897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41075" y="541489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855"/>
    </mc:Choice>
    <mc:Fallback xmlns="">
      <p:transition spd="slow" advClick="0" advTm="6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8.33333E-7 -1.11111E-6 L -0.00104 0.3851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9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77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7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769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815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 animBg="1"/>
      <p:bldP spid="304" grpId="0" animBg="1"/>
      <p:bldP spid="24" grpId="0" animBg="1"/>
      <p:bldP spid="25" grpId="0" animBg="1"/>
      <p:bldP spid="30" grpId="0"/>
      <p:bldP spid="31" grpId="0"/>
    </p:bldLst>
  </p:timing>
  <p:extLst mod="1">
    <p:ext uri="{E180D4A7-C9FB-4DFB-919C-405C955672EB}">
      <p14:showEvtLst xmlns:p14="http://schemas.microsoft.com/office/powerpoint/2010/main">
        <p14:playEvt time="2" objId="2"/>
        <p14:playEvt time="13579" objId="4"/>
        <p14:stopEvt time="13604" objId="2"/>
        <p14:playEvt time="23009" objId="5"/>
        <p14:stopEvt time="23042" objId="4"/>
        <p14:playEvt time="34770" objId="6"/>
        <p14:stopEvt time="34793" objId="5"/>
        <p14:playEvt time="45817" objId="7"/>
        <p14:stopEvt time="45837" objId="6"/>
        <p14:stopEvt time="63502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4;p33"/>
          <p:cNvSpPr txBox="1"/>
          <p:nvPr/>
        </p:nvSpPr>
        <p:spPr>
          <a:xfrm>
            <a:off x="4797342" y="2026415"/>
            <a:ext cx="4234829" cy="61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09650" marR="0" lvl="1" algn="l" rtl="0"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" sz="1600" dirty="0"/>
              <a:t>- </a:t>
            </a:r>
            <a:r>
              <a:rPr lang="en-US" sz="1600" dirty="0"/>
              <a:t>Convert messages received into items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sp>
        <p:nvSpPr>
          <p:cNvPr id="22" name="Google Shape;298;p32"/>
          <p:cNvSpPr/>
          <p:nvPr/>
        </p:nvSpPr>
        <p:spPr>
          <a:xfrm>
            <a:off x="1192567" y="3591255"/>
            <a:ext cx="4398985" cy="117969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4900" y="303828"/>
            <a:ext cx="666175" cy="6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/>
          <p:nvPr/>
        </p:nvSpPr>
        <p:spPr>
          <a:xfrm>
            <a:off x="7136875" y="5128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1</a:t>
            </a:r>
            <a:endParaRPr sz="1300"/>
          </a:p>
        </p:txBody>
      </p:sp>
      <p:sp>
        <p:nvSpPr>
          <p:cNvPr id="291" name="Google Shape;291;p32"/>
          <p:cNvSpPr/>
          <p:nvPr/>
        </p:nvSpPr>
        <p:spPr>
          <a:xfrm>
            <a:off x="7327850" y="8431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2</a:t>
            </a:r>
            <a:endParaRPr sz="1300"/>
          </a:p>
        </p:txBody>
      </p:sp>
      <p:sp>
        <p:nvSpPr>
          <p:cNvPr id="292" name="Google Shape;292;p32"/>
          <p:cNvSpPr/>
          <p:nvPr/>
        </p:nvSpPr>
        <p:spPr>
          <a:xfrm>
            <a:off x="7521375" y="1173400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3</a:t>
            </a:r>
            <a:endParaRPr sz="1300"/>
          </a:p>
        </p:txBody>
      </p:sp>
      <p:sp>
        <p:nvSpPr>
          <p:cNvPr id="293" name="Google Shape;293;p32"/>
          <p:cNvSpPr/>
          <p:nvPr/>
        </p:nvSpPr>
        <p:spPr>
          <a:xfrm>
            <a:off x="7729200" y="1503725"/>
            <a:ext cx="1281600" cy="33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Step 4</a:t>
            </a:r>
            <a:endParaRPr sz="1300"/>
          </a:p>
        </p:txBody>
      </p:sp>
      <p:sp>
        <p:nvSpPr>
          <p:cNvPr id="294" name="Google Shape;294;p32"/>
          <p:cNvSpPr/>
          <p:nvPr/>
        </p:nvSpPr>
        <p:spPr>
          <a:xfrm>
            <a:off x="7329156" y="829435"/>
            <a:ext cx="1281600" cy="355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2397050" y="205975"/>
            <a:ext cx="432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>
                <a:latin typeface="Arial"/>
                <a:ea typeface="Arial"/>
                <a:cs typeface="Arial"/>
                <a:sym typeface="Arial"/>
              </a:rPr>
              <a:t>Integration -  user steps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7" name="Google Shape;297;p32"/>
          <p:cNvGrpSpPr/>
          <p:nvPr/>
        </p:nvGrpSpPr>
        <p:grpSpPr>
          <a:xfrm>
            <a:off x="1169054" y="1614308"/>
            <a:ext cx="4398985" cy="1219345"/>
            <a:chOff x="1352550" y="1655875"/>
            <a:chExt cx="4044300" cy="1181422"/>
          </a:xfrm>
        </p:grpSpPr>
        <p:sp>
          <p:nvSpPr>
            <p:cNvPr id="298" name="Google Shape;298;p32"/>
            <p:cNvSpPr/>
            <p:nvPr/>
          </p:nvSpPr>
          <p:spPr>
            <a:xfrm>
              <a:off x="1352550" y="1655875"/>
              <a:ext cx="4044300" cy="11430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2717851" y="2013374"/>
              <a:ext cx="1313700" cy="823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32"/>
          <p:cNvSpPr/>
          <p:nvPr/>
        </p:nvSpPr>
        <p:spPr>
          <a:xfrm>
            <a:off x="1895942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UVMDRV</a:t>
            </a: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4240717" y="2137460"/>
            <a:ext cx="61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UVMMON</a:t>
            </a:r>
            <a:endParaRPr/>
          </a:p>
        </p:txBody>
      </p:sp>
      <p:sp>
        <p:nvSpPr>
          <p:cNvPr id="302" name="Google Shape;302;p32"/>
          <p:cNvSpPr txBox="1"/>
          <p:nvPr/>
        </p:nvSpPr>
        <p:spPr>
          <a:xfrm>
            <a:off x="1192567" y="1570360"/>
            <a:ext cx="3957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TB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2820964" y="4118038"/>
            <a:ext cx="1095300" cy="46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</a:t>
            </a:r>
            <a:endParaRPr/>
          </a:p>
        </p:txBody>
      </p:sp>
      <p:cxnSp>
        <p:nvCxnSpPr>
          <p:cNvPr id="307" name="Google Shape;307;p32"/>
          <p:cNvCxnSpPr>
            <a:stCxn id="300" idx="3"/>
          </p:cNvCxnSpPr>
          <p:nvPr/>
        </p:nvCxnSpPr>
        <p:spPr>
          <a:xfrm>
            <a:off x="2511242" y="2371910"/>
            <a:ext cx="3171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302;p32"/>
          <p:cNvSpPr txBox="1"/>
          <p:nvPr/>
        </p:nvSpPr>
        <p:spPr>
          <a:xfrm>
            <a:off x="1192566" y="3551600"/>
            <a:ext cx="539251" cy="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HW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00;p32"/>
          <p:cNvSpPr/>
          <p:nvPr/>
        </p:nvSpPr>
        <p:spPr>
          <a:xfrm>
            <a:off x="1895941" y="2137460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DRV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75967" y="2774171"/>
            <a:ext cx="279" cy="8170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00;p32"/>
          <p:cNvSpPr/>
          <p:nvPr/>
        </p:nvSpPr>
        <p:spPr>
          <a:xfrm>
            <a:off x="2826596" y="2125619"/>
            <a:ext cx="1091483" cy="65653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Server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Connector</a:t>
            </a:r>
            <a:endParaRPr dirty="0"/>
          </a:p>
        </p:txBody>
      </p:sp>
      <p:sp>
        <p:nvSpPr>
          <p:cNvPr id="27" name="Google Shape;348;p34"/>
          <p:cNvSpPr txBox="1"/>
          <p:nvPr/>
        </p:nvSpPr>
        <p:spPr>
          <a:xfrm>
            <a:off x="2667000" y="908304"/>
            <a:ext cx="37734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Creating a specific OFC monitor</a:t>
            </a:r>
            <a:endParaRPr sz="1100" b="1" dirty="0"/>
          </a:p>
        </p:txBody>
      </p:sp>
      <p:sp>
        <p:nvSpPr>
          <p:cNvPr id="28" name="Google Shape;300;p32"/>
          <p:cNvSpPr/>
          <p:nvPr/>
        </p:nvSpPr>
        <p:spPr>
          <a:xfrm>
            <a:off x="4240609" y="2138142"/>
            <a:ext cx="615300" cy="468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OFC MON</a:t>
            </a:r>
            <a:endParaRPr dirty="0"/>
          </a:p>
        </p:txBody>
      </p:sp>
      <p:cxnSp>
        <p:nvCxnSpPr>
          <p:cNvPr id="4" name="Straight Arrow Connector 3"/>
          <p:cNvCxnSpPr>
            <a:endCxn id="28" idx="1"/>
          </p:cNvCxnSpPr>
          <p:nvPr/>
        </p:nvCxnSpPr>
        <p:spPr>
          <a:xfrm>
            <a:off x="3916264" y="2371910"/>
            <a:ext cx="324345" cy="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300;p32"/>
          <p:cNvSpPr/>
          <p:nvPr/>
        </p:nvSpPr>
        <p:spPr>
          <a:xfrm>
            <a:off x="2767584" y="1675717"/>
            <a:ext cx="1200911" cy="26589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SCBD</a:t>
            </a:r>
            <a:endParaRPr dirty="0"/>
          </a:p>
        </p:txBody>
      </p:sp>
      <p:sp>
        <p:nvSpPr>
          <p:cNvPr id="6" name="Diamond 5"/>
          <p:cNvSpPr/>
          <p:nvPr/>
        </p:nvSpPr>
        <p:spPr>
          <a:xfrm>
            <a:off x="4801099" y="2182535"/>
            <a:ext cx="109728" cy="14244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801099" y="2413070"/>
            <a:ext cx="109728" cy="142444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6" idx="3"/>
            <a:endCxn id="32" idx="3"/>
          </p:cNvCxnSpPr>
          <p:nvPr/>
        </p:nvCxnSpPr>
        <p:spPr>
          <a:xfrm flipH="1" flipV="1">
            <a:off x="3968495" y="1808665"/>
            <a:ext cx="942332" cy="445092"/>
          </a:xfrm>
          <a:prstGeom prst="bentConnector3">
            <a:avLst>
              <a:gd name="adj1" fmla="val -48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300;p32"/>
          <p:cNvSpPr/>
          <p:nvPr/>
        </p:nvSpPr>
        <p:spPr>
          <a:xfrm>
            <a:off x="5027386" y="2346635"/>
            <a:ext cx="526101" cy="26767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CVG</a:t>
            </a:r>
            <a:endParaRPr sz="1100" dirty="0"/>
          </a:p>
        </p:txBody>
      </p:sp>
      <p:cxnSp>
        <p:nvCxnSpPr>
          <p:cNvPr id="11" name="Straight Arrow Connector 10"/>
          <p:cNvCxnSpPr>
            <a:stCxn id="34" idx="3"/>
            <a:endCxn id="38" idx="1"/>
          </p:cNvCxnSpPr>
          <p:nvPr/>
        </p:nvCxnSpPr>
        <p:spPr>
          <a:xfrm flipV="1">
            <a:off x="4910827" y="2480473"/>
            <a:ext cx="116559" cy="3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314;p33"/>
          <p:cNvSpPr txBox="1"/>
          <p:nvPr/>
        </p:nvSpPr>
        <p:spPr>
          <a:xfrm>
            <a:off x="4797342" y="2506274"/>
            <a:ext cx="5269654" cy="61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0965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</a:pPr>
            <a:r>
              <a:rPr lang="en" sz="1600" dirty="0"/>
              <a:t>- </a:t>
            </a:r>
            <a:r>
              <a:rPr lang="en-US" sz="1600" dirty="0"/>
              <a:t>Send items through analysis ports </a:t>
            </a:r>
            <a:endParaRPr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9" name="us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7050" y="556820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995"/>
    </mc:Choice>
    <mc:Fallback xmlns="">
      <p:transition spd="slow" advClick="0" advTm="5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1" grpId="0"/>
      <p:bldP spid="28" grpId="0" animBg="1"/>
      <p:bldP spid="32" grpId="0" animBg="1"/>
      <p:bldP spid="6" grpId="0" animBg="1"/>
      <p:bldP spid="34" grpId="0" animBg="1"/>
      <p:bldP spid="38" grpId="0" animBg="1"/>
      <p:bldP spid="42" grpId="0"/>
    </p:bldLst>
  </p:timing>
  <p:extLst mod="1">
    <p:ext uri="{E180D4A7-C9FB-4DFB-919C-405C955672EB}">
      <p14:showEvtLst xmlns:p14="http://schemas.microsoft.com/office/powerpoint/2010/main">
        <p14:playEvt time="1" objId="9"/>
        <p14:stopEvt time="50539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9255</TotalTime>
  <Words>1806</Words>
  <Application>Microsoft Office PowerPoint</Application>
  <PresentationFormat>On-screen Show (16:9)</PresentationFormat>
  <Paragraphs>632</Paragraphs>
  <Slides>21</Slides>
  <Notes>21</Notes>
  <HiddenSlides>0</HiddenSlides>
  <MMClips>67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Simple Light</vt:lpstr>
      <vt:lpstr>Office Theme</vt:lpstr>
      <vt:lpstr>Open-source Framework for Co-emulation using PYNQ</vt:lpstr>
      <vt:lpstr>Contents</vt:lpstr>
      <vt:lpstr>OFC: Introduction</vt:lpstr>
      <vt:lpstr>How does the OFC work?</vt:lpstr>
      <vt:lpstr>How does the OFC work?</vt:lpstr>
      <vt:lpstr>How does the OFC work?</vt:lpstr>
      <vt:lpstr>Integration -  user steps</vt:lpstr>
      <vt:lpstr>Integration -  user steps</vt:lpstr>
      <vt:lpstr>Integration -  user steps</vt:lpstr>
      <vt:lpstr>Integration -  user steps</vt:lpstr>
      <vt:lpstr>Integration -  user steps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Open-source Framework for Co-emulation using PYNQ</dc:title>
  <dc:creator>Ioana</dc:creator>
  <cp:lastModifiedBy>Ioana</cp:lastModifiedBy>
  <cp:revision>146</cp:revision>
  <dcterms:modified xsi:type="dcterms:W3CDTF">2021-02-03T09:01:02Z</dcterms:modified>
</cp:coreProperties>
</file>