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31"/>
  </p:notesMasterIdLst>
  <p:handoutMasterIdLst>
    <p:handoutMasterId r:id="rId32"/>
  </p:handoutMasterIdLst>
  <p:sldIdLst>
    <p:sldId id="315" r:id="rId5"/>
    <p:sldId id="258" r:id="rId6"/>
    <p:sldId id="285" r:id="rId7"/>
    <p:sldId id="298" r:id="rId8"/>
    <p:sldId id="286" r:id="rId9"/>
    <p:sldId id="288" r:id="rId10"/>
    <p:sldId id="308" r:id="rId11"/>
    <p:sldId id="309" r:id="rId12"/>
    <p:sldId id="310" r:id="rId13"/>
    <p:sldId id="297" r:id="rId14"/>
    <p:sldId id="291" r:id="rId15"/>
    <p:sldId id="306" r:id="rId16"/>
    <p:sldId id="292" r:id="rId17"/>
    <p:sldId id="268" r:id="rId18"/>
    <p:sldId id="272" r:id="rId19"/>
    <p:sldId id="269" r:id="rId20"/>
    <p:sldId id="284" r:id="rId21"/>
    <p:sldId id="275" r:id="rId22"/>
    <p:sldId id="276" r:id="rId23"/>
    <p:sldId id="311" r:id="rId24"/>
    <p:sldId id="312" r:id="rId25"/>
    <p:sldId id="313" r:id="rId26"/>
    <p:sldId id="314" r:id="rId27"/>
    <p:sldId id="307" r:id="rId28"/>
    <p:sldId id="305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4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296" y="10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n\Desktop\performance_in_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n\Desktop\performance_in_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Time(Allocs) MAM</c:v>
          </c:tx>
          <c:marker>
            <c:symbol val="none"/>
          </c:marker>
          <c:xVal>
            <c:numRef>
              <c:f>log_yamm!$E$3:$E$53</c:f>
              <c:numCache>
                <c:formatCode>General</c:formatCode>
                <c:ptCount val="5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</c:numCache>
            </c:numRef>
          </c:xVal>
          <c:yVal>
            <c:numRef>
              <c:f>log_yamm!$J$3:$J$53</c:f>
              <c:numCache>
                <c:formatCode>General</c:formatCode>
                <c:ptCount val="51"/>
                <c:pt idx="0">
                  <c:v>0</c:v>
                </c:pt>
                <c:pt idx="1">
                  <c:v>0.183</c:v>
                </c:pt>
                <c:pt idx="2">
                  <c:v>0.44800000000000001</c:v>
                </c:pt>
                <c:pt idx="3">
                  <c:v>0.89</c:v>
                </c:pt>
                <c:pt idx="4">
                  <c:v>1.52</c:v>
                </c:pt>
                <c:pt idx="5">
                  <c:v>2.4470000000000001</c:v>
                </c:pt>
                <c:pt idx="6">
                  <c:v>3.5859999999999999</c:v>
                </c:pt>
                <c:pt idx="7">
                  <c:v>4.931</c:v>
                </c:pt>
                <c:pt idx="8">
                  <c:v>6.5179999999999998</c:v>
                </c:pt>
                <c:pt idx="9">
                  <c:v>8.577</c:v>
                </c:pt>
                <c:pt idx="10">
                  <c:v>10.849</c:v>
                </c:pt>
                <c:pt idx="11">
                  <c:v>13.413</c:v>
                </c:pt>
                <c:pt idx="12">
                  <c:v>16.373999999999999</c:v>
                </c:pt>
                <c:pt idx="13">
                  <c:v>19.564</c:v>
                </c:pt>
                <c:pt idx="14">
                  <c:v>23.9</c:v>
                </c:pt>
                <c:pt idx="15">
                  <c:v>28.222000000000001</c:v>
                </c:pt>
                <c:pt idx="16">
                  <c:v>32.47</c:v>
                </c:pt>
                <c:pt idx="17">
                  <c:v>37.195999999999998</c:v>
                </c:pt>
                <c:pt idx="18">
                  <c:v>42.622</c:v>
                </c:pt>
                <c:pt idx="19">
                  <c:v>48.14</c:v>
                </c:pt>
                <c:pt idx="20">
                  <c:v>54.072000000000003</c:v>
                </c:pt>
                <c:pt idx="21">
                  <c:v>60.48</c:v>
                </c:pt>
                <c:pt idx="22">
                  <c:v>67.471000000000004</c:v>
                </c:pt>
                <c:pt idx="23">
                  <c:v>74.918000000000006</c:v>
                </c:pt>
                <c:pt idx="24">
                  <c:v>82.927999999999997</c:v>
                </c:pt>
                <c:pt idx="25">
                  <c:v>91.445999999999998</c:v>
                </c:pt>
                <c:pt idx="26">
                  <c:v>100.44199999999999</c:v>
                </c:pt>
                <c:pt idx="27">
                  <c:v>109.983</c:v>
                </c:pt>
                <c:pt idx="28">
                  <c:v>119.93300000000001</c:v>
                </c:pt>
                <c:pt idx="29">
                  <c:v>130.56100000000001</c:v>
                </c:pt>
                <c:pt idx="30">
                  <c:v>141.851</c:v>
                </c:pt>
                <c:pt idx="31">
                  <c:v>153.709</c:v>
                </c:pt>
                <c:pt idx="32">
                  <c:v>166.22900000000001</c:v>
                </c:pt>
                <c:pt idx="33">
                  <c:v>179.565</c:v>
                </c:pt>
                <c:pt idx="34">
                  <c:v>193.38900000000001</c:v>
                </c:pt>
                <c:pt idx="35">
                  <c:v>207.84399999999999</c:v>
                </c:pt>
                <c:pt idx="36">
                  <c:v>223.08799999999999</c:v>
                </c:pt>
                <c:pt idx="37">
                  <c:v>239.26900000000001</c:v>
                </c:pt>
                <c:pt idx="38">
                  <c:v>257.01600000000002</c:v>
                </c:pt>
                <c:pt idx="39">
                  <c:v>276.13499999999999</c:v>
                </c:pt>
                <c:pt idx="40">
                  <c:v>294.57400000000001</c:v>
                </c:pt>
                <c:pt idx="41">
                  <c:v>313.49799999999999</c:v>
                </c:pt>
                <c:pt idx="42">
                  <c:v>333.75200000000001</c:v>
                </c:pt>
                <c:pt idx="43">
                  <c:v>354.84199999999998</c:v>
                </c:pt>
                <c:pt idx="44">
                  <c:v>377.18</c:v>
                </c:pt>
                <c:pt idx="45">
                  <c:v>401.86</c:v>
                </c:pt>
                <c:pt idx="46">
                  <c:v>425.12400000000002</c:v>
                </c:pt>
                <c:pt idx="47">
                  <c:v>449.30500000000001</c:v>
                </c:pt>
                <c:pt idx="48">
                  <c:v>474.39100000000002</c:v>
                </c:pt>
                <c:pt idx="49">
                  <c:v>500.392</c:v>
                </c:pt>
                <c:pt idx="50">
                  <c:v>527.33699999999999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7C-4B55-9B86-58D11DB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49024"/>
        <c:axId val="76105216"/>
      </c:scatterChart>
      <c:valAx>
        <c:axId val="7604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allocations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105216"/>
        <c:crosses val="autoZero"/>
        <c:crossBetween val="midCat"/>
      </c:valAx>
      <c:valAx>
        <c:axId val="761052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0490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Time(Allocs) YAMM</c:v>
          </c:tx>
          <c:marker>
            <c:symbol val="none"/>
          </c:marker>
          <c:xVal>
            <c:numRef>
              <c:f>log_yamm!$B$3:$B$53</c:f>
              <c:numCache>
                <c:formatCode>General</c:formatCode>
                <c:ptCount val="5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  <c:pt idx="36">
                  <c:v>3600</c:v>
                </c:pt>
                <c:pt idx="37">
                  <c:v>3700</c:v>
                </c:pt>
                <c:pt idx="38">
                  <c:v>3800</c:v>
                </c:pt>
                <c:pt idx="39">
                  <c:v>3900</c:v>
                </c:pt>
                <c:pt idx="40">
                  <c:v>4000</c:v>
                </c:pt>
                <c:pt idx="41">
                  <c:v>4100</c:v>
                </c:pt>
                <c:pt idx="42">
                  <c:v>4200</c:v>
                </c:pt>
                <c:pt idx="43">
                  <c:v>4300</c:v>
                </c:pt>
                <c:pt idx="44">
                  <c:v>4400</c:v>
                </c:pt>
                <c:pt idx="45">
                  <c:v>4500</c:v>
                </c:pt>
                <c:pt idx="46">
                  <c:v>4600</c:v>
                </c:pt>
                <c:pt idx="47">
                  <c:v>4700</c:v>
                </c:pt>
                <c:pt idx="48">
                  <c:v>4800</c:v>
                </c:pt>
                <c:pt idx="49">
                  <c:v>4900</c:v>
                </c:pt>
                <c:pt idx="50">
                  <c:v>5000</c:v>
                </c:pt>
              </c:numCache>
            </c:numRef>
          </c:xVal>
          <c:yVal>
            <c:numRef>
              <c:f>log_yamm!$G$3:$G$53</c:f>
              <c:numCache>
                <c:formatCode>General</c:formatCode>
                <c:ptCount val="51"/>
                <c:pt idx="0">
                  <c:v>0</c:v>
                </c:pt>
                <c:pt idx="1">
                  <c:v>3.6999999999999998E-2</c:v>
                </c:pt>
                <c:pt idx="2">
                  <c:v>7.3999999999999996E-2</c:v>
                </c:pt>
                <c:pt idx="3">
                  <c:v>0.11</c:v>
                </c:pt>
                <c:pt idx="4">
                  <c:v>0.14699999999999999</c:v>
                </c:pt>
                <c:pt idx="5">
                  <c:v>0.183</c:v>
                </c:pt>
                <c:pt idx="6">
                  <c:v>0.24199999999999999</c:v>
                </c:pt>
                <c:pt idx="7">
                  <c:v>0.27900000000000003</c:v>
                </c:pt>
                <c:pt idx="8">
                  <c:v>0.317</c:v>
                </c:pt>
                <c:pt idx="9">
                  <c:v>0.35399999999999998</c:v>
                </c:pt>
                <c:pt idx="10">
                  <c:v>0.39100000000000001</c:v>
                </c:pt>
                <c:pt idx="11">
                  <c:v>0.42899999999999999</c:v>
                </c:pt>
                <c:pt idx="12">
                  <c:v>0.46600000000000003</c:v>
                </c:pt>
                <c:pt idx="13">
                  <c:v>0.504</c:v>
                </c:pt>
                <c:pt idx="14">
                  <c:v>0.54200000000000004</c:v>
                </c:pt>
                <c:pt idx="15">
                  <c:v>0.57999999999999996</c:v>
                </c:pt>
                <c:pt idx="16">
                  <c:v>0.61799999999999999</c:v>
                </c:pt>
                <c:pt idx="17">
                  <c:v>0.65600000000000003</c:v>
                </c:pt>
                <c:pt idx="18">
                  <c:v>0.69499999999999995</c:v>
                </c:pt>
                <c:pt idx="19">
                  <c:v>0.73299999999999998</c:v>
                </c:pt>
                <c:pt idx="20">
                  <c:v>0.77100000000000002</c:v>
                </c:pt>
                <c:pt idx="21">
                  <c:v>0.81100000000000005</c:v>
                </c:pt>
                <c:pt idx="22">
                  <c:v>0.85</c:v>
                </c:pt>
                <c:pt idx="23">
                  <c:v>0.88900000000000001</c:v>
                </c:pt>
                <c:pt idx="24">
                  <c:v>0.92800000000000005</c:v>
                </c:pt>
                <c:pt idx="25">
                  <c:v>0.97199999999999998</c:v>
                </c:pt>
                <c:pt idx="26">
                  <c:v>1.0149999999999999</c:v>
                </c:pt>
                <c:pt idx="27">
                  <c:v>1.054</c:v>
                </c:pt>
                <c:pt idx="28">
                  <c:v>1.0940000000000001</c:v>
                </c:pt>
                <c:pt idx="29">
                  <c:v>1.133</c:v>
                </c:pt>
                <c:pt idx="30">
                  <c:v>1.173</c:v>
                </c:pt>
                <c:pt idx="31">
                  <c:v>1.2130000000000001</c:v>
                </c:pt>
                <c:pt idx="32">
                  <c:v>1.2529999999999999</c:v>
                </c:pt>
                <c:pt idx="33">
                  <c:v>1.2929999999999999</c:v>
                </c:pt>
                <c:pt idx="34">
                  <c:v>1.333</c:v>
                </c:pt>
                <c:pt idx="35">
                  <c:v>1.373</c:v>
                </c:pt>
                <c:pt idx="36">
                  <c:v>1.413</c:v>
                </c:pt>
                <c:pt idx="37">
                  <c:v>1.454</c:v>
                </c:pt>
                <c:pt idx="38">
                  <c:v>1.494</c:v>
                </c:pt>
                <c:pt idx="39">
                  <c:v>1.534</c:v>
                </c:pt>
                <c:pt idx="40">
                  <c:v>1.575</c:v>
                </c:pt>
                <c:pt idx="41">
                  <c:v>1.617</c:v>
                </c:pt>
                <c:pt idx="42">
                  <c:v>1.6579999999999999</c:v>
                </c:pt>
                <c:pt idx="43">
                  <c:v>1.6990000000000001</c:v>
                </c:pt>
                <c:pt idx="44">
                  <c:v>1.74</c:v>
                </c:pt>
                <c:pt idx="45">
                  <c:v>1.782</c:v>
                </c:pt>
                <c:pt idx="46">
                  <c:v>1.823</c:v>
                </c:pt>
                <c:pt idx="47">
                  <c:v>1.865</c:v>
                </c:pt>
                <c:pt idx="48">
                  <c:v>1.907</c:v>
                </c:pt>
                <c:pt idx="49">
                  <c:v>1.9490000000000001</c:v>
                </c:pt>
                <c:pt idx="50">
                  <c:v>1.996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60-450C-ADB9-0BD9799DE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655232"/>
        <c:axId val="83346560"/>
      </c:scatterChart>
      <c:valAx>
        <c:axId val="7665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allocations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346560"/>
        <c:crosses val="autoZero"/>
        <c:crossBetween val="midCat"/>
      </c:valAx>
      <c:valAx>
        <c:axId val="83346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6552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2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a build was done the parameters for the memory are set but the free buffer is not yet created, the memory can’t yet be used for normal allocations.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this time, before reset static buffers can be allocated. This is the first step. Initially, after a reset is done the memory will look as it is pictured in the rightmost memory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the reset buffers can be allocated and deallocated normally.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Between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memory spaces you can see how a deallocation takes place. The buffers is replaced by a free buffer that is merged with the adjacent free buffers.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Doing another reset afterwards will result in the memory being returned to the state  it was after allocating the static buffers.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Get_all_buffers_by_type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User can assign names to specific buffers using </a:t>
            </a:r>
            <a:r>
              <a:rPr lang="en-US" dirty="0" err="1"/>
              <a:t>set_name</a:t>
            </a:r>
            <a:r>
              <a:rPr lang="en-US" dirty="0"/>
              <a:t>()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queue with said buffers can be returned calling the </a:t>
            </a:r>
            <a:r>
              <a:rPr lang="en-US" dirty="0" err="1"/>
              <a:t>get_all_buffer_by_type</a:t>
            </a:r>
            <a:r>
              <a:rPr lang="en-US" dirty="0"/>
              <a:t>() function using the name set to those buffers as an argument.</a:t>
            </a:r>
          </a:p>
          <a:p>
            <a:endParaRPr lang="en-US" dirty="0"/>
          </a:p>
          <a:p>
            <a:r>
              <a:rPr lang="en-US" b="1" dirty="0" err="1"/>
              <a:t>Get_buffer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an address as an argument </a:t>
            </a:r>
            <a:r>
              <a:rPr lang="en-US" dirty="0" err="1"/>
              <a:t>get_buffer</a:t>
            </a:r>
            <a:r>
              <a:rPr lang="en-US" dirty="0"/>
              <a:t>() function return the buffer that contain that address</a:t>
            </a:r>
          </a:p>
          <a:p>
            <a:endParaRPr lang="en-US" dirty="0"/>
          </a:p>
          <a:p>
            <a:r>
              <a:rPr lang="en-US" b="1" dirty="0" err="1"/>
              <a:t>Get_buffers_in_range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Specifying a start and end address </a:t>
            </a:r>
            <a:r>
              <a:rPr lang="en-US" dirty="0" err="1"/>
              <a:t>get_buffers_in_range</a:t>
            </a:r>
            <a:r>
              <a:rPr lang="en-US" dirty="0"/>
              <a:t>() will return a queue with all buffers in that memory region</a:t>
            </a:r>
          </a:p>
          <a:p>
            <a:endParaRPr lang="en-US" dirty="0"/>
          </a:p>
          <a:p>
            <a:r>
              <a:rPr lang="en-US" b="1" dirty="0" err="1"/>
              <a:t>Get_buffers_by_access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as the previous, it actually does a call to </a:t>
            </a:r>
            <a:r>
              <a:rPr lang="en-US" dirty="0" err="1"/>
              <a:t>get_buffers_in_range</a:t>
            </a:r>
            <a:r>
              <a:rPr lang="en-US" dirty="0"/>
              <a:t>() but it gets its region from an access instead of it being specified by the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and general solution</a:t>
            </a:r>
          </a:p>
          <a:p>
            <a:pPr lvl="1"/>
            <a:r>
              <a:rPr lang="en-US" dirty="0"/>
              <a:t>It’s composed of a large number of objects, each with a specific use</a:t>
            </a:r>
          </a:p>
          <a:p>
            <a:pPr lvl="1"/>
            <a:r>
              <a:rPr lang="en-US" dirty="0"/>
              <a:t>Organized hierarchically, many of the features are hard to access</a:t>
            </a:r>
          </a:p>
          <a:p>
            <a:pPr lvl="1"/>
            <a:r>
              <a:rPr lang="en-US" dirty="0"/>
              <a:t>Massive overhead, not useful for cases in which memory management is solely required</a:t>
            </a:r>
          </a:p>
          <a:p>
            <a:r>
              <a:rPr lang="en-US" dirty="0"/>
              <a:t>It prioritizes complexity and reusability rather than performance or ease of use</a:t>
            </a:r>
          </a:p>
          <a:p>
            <a:r>
              <a:rPr lang="en-US" dirty="0"/>
              <a:t>Coverage support!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53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83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24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26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Memory 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memory is initialized after reset as a free buffer containing the entire memory space.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Memory allocation is done by splitting and moving space from the free buffer to new occupied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 buffer allocated in memory is responsible for it’s address space. Contents can be allocated directly in the buffer or other buffers can be allocated for that address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The memory can be segmented in as many pieces and on as many levels as the user want limited only by the memory size.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was described earlier there are  4 ways of reserving buffers in memory and 6 allocation modes. This way YAMM can be suitable for any type of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insertion and allocation have 2 ways of usage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Giving a buffer as an argument, which was prior created by the user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 easy mode that takes a starting address and a size through an access (insert), or just a size as argument (allocate) and returns the created buffer.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1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7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YAMM</a:t>
            </a:r>
          </a:p>
          <a:p>
            <a:pPr lvl="1"/>
            <a:r>
              <a:rPr lang="en-US" dirty="0"/>
              <a:t>After instantiation memory can be built with a specific size and name.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 building the memory, before calling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reset()</a:t>
            </a:r>
            <a:r>
              <a:rPr lang="en-US" dirty="0"/>
              <a:t> static buffers can be allocated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Calling reset creates the free buffer for the entire memory span and allocates the static buffers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Calling reset a second time brings the memory to the initial state (After static buffers allocation)</a:t>
            </a:r>
          </a:p>
          <a:p>
            <a:pPr lvl="1"/>
            <a:r>
              <a:rPr lang="en-US" sz="1600" dirty="0"/>
              <a:t>YAMM BUFFER</a:t>
            </a:r>
          </a:p>
          <a:p>
            <a:pPr lvl="1"/>
            <a:r>
              <a:rPr lang="en-US" dirty="0"/>
              <a:t>There are functions for allocating, </a:t>
            </a:r>
            <a:r>
              <a:rPr lang="en-US" dirty="0" err="1"/>
              <a:t>deallocating</a:t>
            </a:r>
            <a:r>
              <a:rPr lang="en-US" dirty="0"/>
              <a:t>, searching, setting and reading content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buffer can act the same way as the entire memory. It’s memory span becomes accessible as a free buffer inside which you can allocate other buffers. This also works for static buffers to which the user possesses a reference..</a:t>
            </a:r>
          </a:p>
          <a:p>
            <a:pPr lvl="1"/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0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92973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noFill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SNUG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760" y="6535579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19" y="439848"/>
            <a:ext cx="1066892" cy="437502"/>
          </a:xfrm>
          <a:prstGeom prst="rect">
            <a:avLst/>
          </a:prstGeom>
        </p:spPr>
      </p:pic>
      <p:pic>
        <p:nvPicPr>
          <p:cNvPr id="11" name="Picture 10" descr="C:\Users\NANCIE\Desktop\SNUGS\X_2014_Misc\2014_Logos_PowerPoint\Europe\SNUG_Europe_vO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78" y="85480"/>
            <a:ext cx="1181622" cy="10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github.com/amiq-consulting" TargetMode="External"/><Relationship Id="rId2" Type="http://schemas.openxmlformats.org/officeDocument/2006/relationships/hyperlink" Target="http://www.amiq.com/consulting/blog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June 28, 2016</a:t>
            </a:r>
          </a:p>
          <a:p>
            <a:r>
              <a:rPr lang="en-US" dirty="0"/>
              <a:t>Grenoble</a:t>
            </a:r>
            <a:r>
              <a:rPr lang="en-US"/>
              <a:t>, France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YAMM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Yet Another Memory Manager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Andrei </a:t>
            </a:r>
            <a:r>
              <a:rPr lang="en-US" dirty="0" err="1"/>
              <a:t>Vintila</a:t>
            </a:r>
            <a:endParaRPr lang="en-US" dirty="0"/>
          </a:p>
          <a:p>
            <a:r>
              <a:rPr lang="en-US" dirty="0"/>
              <a:t>AMIQ Consulting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initialization the memory map will contain a single free buffer</a:t>
            </a:r>
          </a:p>
          <a:p>
            <a:r>
              <a:rPr lang="en-US" dirty="0"/>
              <a:t>All buffers in a memory map are chained in a double linked list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 Overview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41" y="3114675"/>
            <a:ext cx="38227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1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Allocation</a:t>
            </a:r>
          </a:p>
          <a:p>
            <a:pPr lvl="1"/>
            <a:r>
              <a:rPr lang="en-US" dirty="0"/>
              <a:t>Manual allocation: insertion</a:t>
            </a:r>
          </a:p>
          <a:p>
            <a:pPr lvl="1"/>
            <a:r>
              <a:rPr lang="en-US" dirty="0"/>
              <a:t>Automatic allocation rules:</a:t>
            </a:r>
          </a:p>
          <a:p>
            <a:pPr lvl="2"/>
            <a:r>
              <a:rPr lang="en-US" dirty="0"/>
              <a:t>RANDOM_FIT</a:t>
            </a:r>
          </a:p>
          <a:p>
            <a:pPr lvl="2"/>
            <a:r>
              <a:rPr lang="en-US" dirty="0"/>
              <a:t>FIRST_FIT (and FIRST_FIT_RND)</a:t>
            </a:r>
          </a:p>
          <a:p>
            <a:pPr lvl="2"/>
            <a:r>
              <a:rPr lang="en-US" dirty="0"/>
              <a:t>BEST_FIT (and BEST_FIT_RND)</a:t>
            </a:r>
          </a:p>
          <a:p>
            <a:pPr lvl="2"/>
            <a:r>
              <a:rPr lang="en-US" dirty="0"/>
              <a:t>UNIFORM_FIT</a:t>
            </a:r>
          </a:p>
          <a:p>
            <a:endParaRPr lang="en-US" dirty="0"/>
          </a:p>
          <a:p>
            <a:r>
              <a:rPr lang="en-US" dirty="0"/>
              <a:t>Deallocation</a:t>
            </a:r>
          </a:p>
          <a:p>
            <a:pPr lvl="1"/>
            <a:r>
              <a:rPr lang="en-US" dirty="0"/>
              <a:t>It can be done on a specific buffer or address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 Overview	</a:t>
            </a:r>
          </a:p>
        </p:txBody>
      </p:sp>
    </p:spTree>
    <p:extLst>
      <p:ext uri="{BB962C8B-B14F-4D97-AF65-F5344CB8AC3E}">
        <p14:creationId xmlns:p14="http://schemas.microsoft.com/office/powerpoint/2010/main" val="24439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API - Allocation/Deallocation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 Overview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86" y="1703556"/>
            <a:ext cx="8569465" cy="432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4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functions</a:t>
            </a:r>
          </a:p>
          <a:p>
            <a:pPr lvl="1"/>
            <a:r>
              <a:rPr lang="en-US" dirty="0"/>
              <a:t>Retrieve buffers by name</a:t>
            </a:r>
          </a:p>
          <a:p>
            <a:pPr lvl="1"/>
            <a:r>
              <a:rPr lang="en-US" dirty="0"/>
              <a:t>Retrieve buffer by address</a:t>
            </a:r>
          </a:p>
          <a:p>
            <a:pPr lvl="1"/>
            <a:r>
              <a:rPr lang="en-US" dirty="0"/>
              <a:t>Retrieve buffers in address range</a:t>
            </a:r>
          </a:p>
          <a:p>
            <a:pPr lvl="1"/>
            <a:r>
              <a:rPr lang="en-US" dirty="0"/>
              <a:t>Retrieve buffers by access</a:t>
            </a:r>
          </a:p>
          <a:p>
            <a:pPr lvl="1"/>
            <a:endParaRPr lang="en-US" dirty="0"/>
          </a:p>
          <a:p>
            <a:r>
              <a:rPr lang="en-US" dirty="0"/>
              <a:t>Debug functions</a:t>
            </a:r>
          </a:p>
          <a:p>
            <a:pPr lvl="1"/>
            <a:r>
              <a:rPr lang="en-US" dirty="0"/>
              <a:t>Return the memory map allocation as a string</a:t>
            </a:r>
          </a:p>
          <a:p>
            <a:pPr lvl="1"/>
            <a:r>
              <a:rPr lang="en-US" dirty="0"/>
              <a:t>Dump memory map to file</a:t>
            </a:r>
          </a:p>
          <a:p>
            <a:pPr lvl="1"/>
            <a:r>
              <a:rPr lang="en-US" dirty="0"/>
              <a:t>Provide usage and fragmentation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 Overview	</a:t>
            </a:r>
          </a:p>
        </p:txBody>
      </p:sp>
    </p:spTree>
    <p:extLst>
      <p:ext uri="{BB962C8B-B14F-4D97-AF65-F5344CB8AC3E}">
        <p14:creationId xmlns:p14="http://schemas.microsoft.com/office/powerpoint/2010/main" val="31703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UVM MAM</a:t>
            </a:r>
          </a:p>
        </p:txBody>
      </p:sp>
    </p:spTree>
    <p:extLst>
      <p:ext uri="{BB962C8B-B14F-4D97-AF65-F5344CB8AC3E}">
        <p14:creationId xmlns:p14="http://schemas.microsoft.com/office/powerpoint/2010/main" val="64658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solution is oriented more towards memory modeling than memory management</a:t>
            </a:r>
          </a:p>
          <a:p>
            <a:endParaRPr lang="en-US" dirty="0"/>
          </a:p>
          <a:p>
            <a:r>
              <a:rPr lang="en-US" dirty="0"/>
              <a:t>MAM plays a small role and is used with </a:t>
            </a:r>
            <a:r>
              <a:rPr lang="en-US" dirty="0" err="1"/>
              <a:t>uvm_mem</a:t>
            </a:r>
            <a:r>
              <a:rPr lang="en-US" dirty="0"/>
              <a:t> to reserve specific memory regions</a:t>
            </a:r>
          </a:p>
          <a:p>
            <a:endParaRPr lang="en-US" dirty="0"/>
          </a:p>
          <a:p>
            <a:r>
              <a:rPr lang="en-US" dirty="0"/>
              <a:t>Supports only “greedy” allocation mode</a:t>
            </a:r>
          </a:p>
          <a:p>
            <a:endParaRPr lang="en-US" dirty="0"/>
          </a:p>
          <a:p>
            <a:r>
              <a:rPr lang="en-US" dirty="0"/>
              <a:t>Specific regions can be freed or entire memory can be wiped</a:t>
            </a:r>
          </a:p>
          <a:p>
            <a:endParaRPr lang="en-US" dirty="0"/>
          </a:p>
          <a:p>
            <a:r>
              <a:rPr lang="en-US" dirty="0"/>
              <a:t>Memory state can be returned as a string</a:t>
            </a:r>
          </a:p>
          <a:p>
            <a:pPr marL="34607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UVM solution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	</a:t>
            </a:r>
          </a:p>
        </p:txBody>
      </p:sp>
    </p:spTree>
    <p:extLst>
      <p:ext uri="{BB962C8B-B14F-4D97-AF65-F5344CB8AC3E}">
        <p14:creationId xmlns:p14="http://schemas.microsoft.com/office/powerpoint/2010/main" val="39692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vs YAMM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MAM</a:t>
            </a:r>
          </a:p>
          <a:p>
            <a:pPr lvl="1"/>
            <a:r>
              <a:rPr lang="en-US" dirty="0"/>
              <a:t>Memory</a:t>
            </a:r>
          </a:p>
          <a:p>
            <a:pPr lvl="2"/>
            <a:r>
              <a:rPr lang="en-US" dirty="0" err="1"/>
              <a:t>uvm_mam</a:t>
            </a:r>
            <a:r>
              <a:rPr lang="en-US" dirty="0"/>
              <a:t> is linked to </a:t>
            </a:r>
            <a:r>
              <a:rPr lang="en-US" dirty="0" err="1"/>
              <a:t>uvm_mem</a:t>
            </a:r>
            <a:r>
              <a:rPr lang="en-US" dirty="0"/>
              <a:t> which provides the mam memory locations used for storing data</a:t>
            </a:r>
          </a:p>
          <a:p>
            <a:pPr lvl="1"/>
            <a:r>
              <a:rPr lang="en-US" dirty="0"/>
              <a:t>Allocation</a:t>
            </a:r>
          </a:p>
          <a:p>
            <a:pPr lvl="2"/>
            <a:r>
              <a:rPr lang="en-US" dirty="0"/>
              <a:t>Can only allocate on previously unallocated memory </a:t>
            </a:r>
          </a:p>
          <a:p>
            <a:pPr lvl="2"/>
            <a:r>
              <a:rPr lang="en-US" dirty="0"/>
              <a:t>Has only 2 allocation modes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Deallocation</a:t>
            </a:r>
          </a:p>
          <a:p>
            <a:pPr lvl="2"/>
            <a:r>
              <a:rPr lang="en-US" dirty="0"/>
              <a:t>Releases the specific region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YAMM</a:t>
            </a:r>
          </a:p>
          <a:p>
            <a:pPr lvl="1"/>
            <a:r>
              <a:rPr lang="en-US" dirty="0"/>
              <a:t>Memory</a:t>
            </a:r>
          </a:p>
          <a:p>
            <a:pPr lvl="2"/>
            <a:r>
              <a:rPr lang="en-US" dirty="0"/>
              <a:t>YAMM top level as well as every individual buffer contains a memory map composed of multiple buffers that can store simple data</a:t>
            </a:r>
          </a:p>
          <a:p>
            <a:pPr lvl="1"/>
            <a:r>
              <a:rPr lang="en-US" dirty="0"/>
              <a:t>Allocation</a:t>
            </a:r>
          </a:p>
          <a:p>
            <a:pPr lvl="2"/>
            <a:r>
              <a:rPr lang="en-US" dirty="0"/>
              <a:t>Permits allocation in previously unallocated memory or inside an already allocated buffer </a:t>
            </a:r>
          </a:p>
          <a:p>
            <a:pPr lvl="2"/>
            <a:r>
              <a:rPr lang="en-US" dirty="0"/>
              <a:t>Has 6 allocation modes</a:t>
            </a:r>
          </a:p>
          <a:p>
            <a:pPr lvl="1"/>
            <a:r>
              <a:rPr lang="en-US" dirty="0"/>
              <a:t>Deallocation</a:t>
            </a:r>
          </a:p>
          <a:p>
            <a:pPr lvl="2"/>
            <a:r>
              <a:rPr lang="en-US" dirty="0"/>
              <a:t>Can display a warning if said buffer contains other buffers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Feature wise (1)</a:t>
            </a:r>
          </a:p>
        </p:txBody>
      </p:sp>
    </p:spTree>
    <p:extLst>
      <p:ext uri="{BB962C8B-B14F-4D97-AF65-F5344CB8AC3E}">
        <p14:creationId xmlns:p14="http://schemas.microsoft.com/office/powerpoint/2010/main" val="7895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 vs YAMM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MAM</a:t>
            </a:r>
          </a:p>
          <a:p>
            <a:pPr lvl="1"/>
            <a:r>
              <a:rPr lang="en-US" dirty="0"/>
              <a:t>Finding buffers</a:t>
            </a:r>
          </a:p>
          <a:p>
            <a:pPr lvl="2"/>
            <a:r>
              <a:rPr lang="en-US" dirty="0"/>
              <a:t>Provides an iterator that user must use for any needs</a:t>
            </a:r>
          </a:p>
          <a:p>
            <a:pPr lvl="1"/>
            <a:r>
              <a:rPr lang="en-US" dirty="0"/>
              <a:t>Ease of use</a:t>
            </a:r>
          </a:p>
          <a:p>
            <a:pPr lvl="2"/>
            <a:r>
              <a:rPr lang="en-US" dirty="0"/>
              <a:t>It’s complex and rather hard to use</a:t>
            </a:r>
          </a:p>
          <a:p>
            <a:pPr lvl="2"/>
            <a:r>
              <a:rPr lang="en-US" dirty="0"/>
              <a:t>For features beyond reserving and freeing regions user has to go to objects higher in the hierarchy</a:t>
            </a:r>
          </a:p>
          <a:p>
            <a:pPr marL="3476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YAMM</a:t>
            </a:r>
          </a:p>
          <a:p>
            <a:pPr lvl="1"/>
            <a:r>
              <a:rPr lang="en-US" dirty="0"/>
              <a:t>Finding buffers</a:t>
            </a:r>
          </a:p>
          <a:p>
            <a:pPr lvl="2"/>
            <a:r>
              <a:rPr lang="en-US" dirty="0"/>
              <a:t>Provides support for finding and modifying buffers by different criteria</a:t>
            </a:r>
          </a:p>
          <a:p>
            <a:pPr lvl="1"/>
            <a:r>
              <a:rPr lang="en-US" dirty="0"/>
              <a:t>Ease of use</a:t>
            </a:r>
          </a:p>
          <a:p>
            <a:pPr lvl="2"/>
            <a:r>
              <a:rPr lang="en-US" dirty="0"/>
              <a:t>Has a more user friendly API</a:t>
            </a:r>
          </a:p>
          <a:p>
            <a:pPr lvl="2"/>
            <a:r>
              <a:rPr lang="en-US" dirty="0"/>
              <a:t>Memory map can be accessed by calling functions on the top level</a:t>
            </a:r>
          </a:p>
          <a:p>
            <a:pPr lvl="2"/>
            <a:r>
              <a:rPr lang="en-US" dirty="0"/>
              <a:t>Specific regions can be accessed by calling same functions on the chosen buffers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Feature wise (2)</a:t>
            </a:r>
          </a:p>
        </p:txBody>
      </p:sp>
    </p:spTree>
    <p:extLst>
      <p:ext uri="{BB962C8B-B14F-4D97-AF65-F5344CB8AC3E}">
        <p14:creationId xmlns:p14="http://schemas.microsoft.com/office/powerpoint/2010/main" val="13743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space of 1G</a:t>
            </a:r>
          </a:p>
          <a:p>
            <a:endParaRPr lang="en-US" dirty="0"/>
          </a:p>
          <a:p>
            <a:r>
              <a:rPr lang="en-US" dirty="0"/>
              <a:t>Allocate 5000 buffers of size 100</a:t>
            </a:r>
          </a:p>
          <a:p>
            <a:endParaRPr lang="en-US" dirty="0"/>
          </a:p>
          <a:p>
            <a:r>
              <a:rPr lang="en-US" dirty="0"/>
              <a:t>Measure the time taken for allocation every 100 allocations</a:t>
            </a:r>
          </a:p>
          <a:p>
            <a:endParaRPr lang="en-US" dirty="0"/>
          </a:p>
          <a:p>
            <a:r>
              <a:rPr lang="en-US" dirty="0"/>
              <a:t>For MAM,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request_region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with default policy was used (it will randomly allocate only memory that wasn’t previously allocated)</a:t>
            </a:r>
          </a:p>
          <a:p>
            <a:endParaRPr lang="en-US" dirty="0"/>
          </a:p>
          <a:p>
            <a:r>
              <a:rPr lang="en-US" dirty="0"/>
              <a:t>For YAMM,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allocate_by_size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dirty="0"/>
              <a:t>with RANDOM_FIT allocation mode was used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test		</a:t>
            </a:r>
          </a:p>
        </p:txBody>
      </p:sp>
    </p:spTree>
    <p:extLst>
      <p:ext uri="{BB962C8B-B14F-4D97-AF65-F5344CB8AC3E}">
        <p14:creationId xmlns:p14="http://schemas.microsoft.com/office/powerpoint/2010/main" val="17211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- MAM vs YAMM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332876"/>
              </p:ext>
            </p:extLst>
          </p:nvPr>
        </p:nvGraphicFramePr>
        <p:xfrm>
          <a:off x="3048" y="1378696"/>
          <a:ext cx="635508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673696"/>
              </p:ext>
            </p:extLst>
          </p:nvPr>
        </p:nvGraphicFramePr>
        <p:xfrm>
          <a:off x="5836920" y="1378696"/>
          <a:ext cx="635508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036" y="4913194"/>
            <a:ext cx="1054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more than 200x speed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7975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Theory</a:t>
            </a:r>
          </a:p>
          <a:p>
            <a:pPr lvl="1"/>
            <a:r>
              <a:rPr lang="en-US" sz="1600" dirty="0"/>
              <a:t>Memory Management Introduction</a:t>
            </a:r>
          </a:p>
          <a:p>
            <a:pPr lvl="1"/>
            <a:r>
              <a:rPr lang="en-US" sz="1600" dirty="0"/>
              <a:t>YAMM Overview: Features, Algorithm, Data types, API</a:t>
            </a:r>
            <a:endParaRPr lang="en-US" sz="2000" dirty="0"/>
          </a:p>
          <a:p>
            <a:r>
              <a:rPr lang="en-US" sz="2000" dirty="0"/>
              <a:t>Comparison with UVM_MAM</a:t>
            </a:r>
          </a:p>
          <a:p>
            <a:pPr lvl="1"/>
            <a:r>
              <a:rPr lang="en-US" sz="1600" dirty="0"/>
              <a:t>Feature-wise</a:t>
            </a:r>
          </a:p>
          <a:p>
            <a:pPr lvl="1"/>
            <a:r>
              <a:rPr lang="en-US" sz="1600" dirty="0"/>
              <a:t>Performance-wise</a:t>
            </a:r>
          </a:p>
          <a:p>
            <a:r>
              <a:rPr lang="en-US" sz="2000" dirty="0"/>
              <a:t>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5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ZA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yamm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new_memory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yamm_size_width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memory_size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10000;</a:t>
            </a:r>
          </a:p>
          <a:p>
            <a:pPr marL="0" indent="0">
              <a:buNone/>
            </a:pP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new_memory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new;</a:t>
            </a:r>
          </a:p>
          <a:p>
            <a:pPr marL="0" indent="0">
              <a:buNone/>
            </a:pP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new_memory.build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memory_name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memory_size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Now you can allocate static buffers. The memory was created but buffers</a:t>
            </a:r>
          </a:p>
          <a:p>
            <a:pPr marL="0" indent="0">
              <a:buNone/>
            </a:pP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can't be allocated yet. After reset(), normal buffers can be allocated but static </a:t>
            </a:r>
          </a:p>
          <a:p>
            <a:pPr marL="0" indent="0">
              <a:buNone/>
            </a:pP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buffers can't.</a:t>
            </a:r>
          </a:p>
          <a:p>
            <a:pPr marL="0" indent="0">
              <a:buNone/>
            </a:pPr>
            <a:r>
              <a:rPr lang="en-ZA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new_memory.reset</a:t>
            </a:r>
            <a:r>
              <a:rPr lang="en-ZA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Configuration Example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	</a:t>
            </a:r>
          </a:p>
        </p:txBody>
      </p:sp>
    </p:spTree>
    <p:extLst>
      <p:ext uri="{BB962C8B-B14F-4D97-AF65-F5344CB8AC3E}">
        <p14:creationId xmlns:p14="http://schemas.microsoft.com/office/powerpoint/2010/main" val="361584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user_sequence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uvm_sequence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rand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unsigned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access_size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task body();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yamm_buffer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buffer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p_sequencer.user_memory.allocate_by_size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access_size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`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uvm_do_with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user_item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{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address ==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buffer.start_addr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size ==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buffer.size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;//or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access_size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data ==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buffer.get_contents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})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endtask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endclass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Sequence Example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	</a:t>
            </a:r>
          </a:p>
        </p:txBody>
      </p:sp>
    </p:spTree>
    <p:extLst>
      <p:ext uri="{BB962C8B-B14F-4D97-AF65-F5344CB8AC3E}">
        <p14:creationId xmlns:p14="http://schemas.microsoft.com/office/powerpoint/2010/main" val="412453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user_scoreboard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yamm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user_memory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...   </a:t>
            </a: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//function checks if the current access is done to a previously allocated address</a:t>
            </a: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function void 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check_access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user_item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item);</a:t>
            </a: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user_memory.get_buffer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item.addr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== null)</a:t>
            </a: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`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uvm_error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get_name</a:t>
            </a: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"Access detected to a non-allocated memory address!")</a:t>
            </a:r>
          </a:p>
          <a:p>
            <a:pPr marL="0" lvl="0" indent="0">
              <a:buNone/>
            </a:pPr>
            <a:r>
              <a:rPr lang="en-ZA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endfunction</a:t>
            </a:r>
            <a:endParaRPr lang="en-ZA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ZA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endclass</a:t>
            </a:r>
            <a:endParaRPr lang="en-ZA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Scoreboard Example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	</a:t>
            </a:r>
          </a:p>
        </p:txBody>
      </p:sp>
    </p:spTree>
    <p:extLst>
      <p:ext uri="{BB962C8B-B14F-4D97-AF65-F5344CB8AC3E}">
        <p14:creationId xmlns:p14="http://schemas.microsoft.com/office/powerpoint/2010/main" val="278455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Free under Apache 2.0 license</a:t>
            </a:r>
          </a:p>
          <a:p>
            <a:endParaRPr lang="en-US" dirty="0"/>
          </a:p>
          <a:p>
            <a:r>
              <a:rPr lang="en-US" dirty="0"/>
              <a:t>Available after SNUG conferences</a:t>
            </a:r>
          </a:p>
          <a:p>
            <a:endParaRPr lang="en-US" dirty="0"/>
          </a:p>
          <a:p>
            <a:r>
              <a:rPr lang="en-US" dirty="0"/>
              <a:t>Blog: </a:t>
            </a:r>
            <a:r>
              <a:rPr lang="en-US" dirty="0">
                <a:hlinkClick r:id="rId2"/>
              </a:rPr>
              <a:t>www.amiq.com/consulting/blog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3" action="ppaction://hlinkfile"/>
              </a:rPr>
              <a:t>github.com/</a:t>
            </a:r>
            <a:r>
              <a:rPr lang="en-US" dirty="0" err="1">
                <a:hlinkClick r:id="rId3" action="ppaction://hlinkfile"/>
              </a:rPr>
              <a:t>amiq</a:t>
            </a:r>
            <a:r>
              <a:rPr lang="en-US" dirty="0">
                <a:hlinkClick r:id="rId3" action="ppaction://hlinkfile"/>
              </a:rPr>
              <a:t>-consulting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 Availability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09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888" y="1018261"/>
            <a:ext cx="10972800" cy="1362075"/>
          </a:xfrm>
        </p:spPr>
        <p:txBody>
          <a:bodyPr/>
          <a:lstStyle/>
          <a:p>
            <a:r>
              <a:rPr lang="en-US" sz="4400" dirty="0"/>
              <a:t>	Questions?</a:t>
            </a:r>
          </a:p>
        </p:txBody>
      </p:sp>
    </p:spTree>
    <p:extLst>
      <p:ext uri="{BB962C8B-B14F-4D97-AF65-F5344CB8AC3E}">
        <p14:creationId xmlns:p14="http://schemas.microsoft.com/office/powerpoint/2010/main" val="203312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41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7277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– What is it?	</a:t>
            </a:r>
          </a:p>
        </p:txBody>
      </p:sp>
      <p:pic>
        <p:nvPicPr>
          <p:cNvPr id="6" name="Content Placeholder 5" descr="MemoryMap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19" y="1019596"/>
            <a:ext cx="4531540" cy="562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11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Requirements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50318"/>
              </p:ext>
            </p:extLst>
          </p:nvPr>
        </p:nvGraphicFramePr>
        <p:xfrm>
          <a:off x="704907" y="262938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Real Life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Verification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Provide memory buffers to</a:t>
                      </a:r>
                      <a:r>
                        <a:rPr lang="en-US" baseline="0" dirty="0"/>
                        <a:t> programs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Support real life use cases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Prevent memory corruption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Provide randomization support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Reduce 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Provide debug</a:t>
                      </a:r>
                      <a:r>
                        <a:rPr lang="en-US" baseline="0" dirty="0"/>
                        <a:t> support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necessarily a memory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1206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a buffer, either it’s a free one or a user defined one</a:t>
            </a:r>
          </a:p>
          <a:p>
            <a:endParaRPr lang="en-US" dirty="0"/>
          </a:p>
          <a:p>
            <a:r>
              <a:rPr lang="en-US" dirty="0"/>
              <a:t>YAMM provides API for retrieval of allocated buffers</a:t>
            </a:r>
          </a:p>
          <a:p>
            <a:endParaRPr lang="en-US" dirty="0"/>
          </a:p>
          <a:p>
            <a:r>
              <a:rPr lang="en-US" dirty="0"/>
              <a:t>Buffers can be allocated using a specific allocation mode</a:t>
            </a:r>
          </a:p>
          <a:p>
            <a:endParaRPr lang="en-US" dirty="0"/>
          </a:p>
          <a:p>
            <a:r>
              <a:rPr lang="en-US" dirty="0"/>
              <a:t>User can set different granularities and address alignments</a:t>
            </a:r>
          </a:p>
          <a:p>
            <a:endParaRPr lang="en-US" dirty="0"/>
          </a:p>
          <a:p>
            <a:r>
              <a:rPr lang="en-US" dirty="0"/>
              <a:t>YAMM has the ability to store contents or generate random contents inside used buffers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Features (1)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	</a:t>
            </a:r>
          </a:p>
        </p:txBody>
      </p:sp>
    </p:spTree>
    <p:extLst>
      <p:ext uri="{BB962C8B-B14F-4D97-AF65-F5344CB8AC3E}">
        <p14:creationId xmlns:p14="http://schemas.microsoft.com/office/powerpoint/2010/main" val="27810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Buffers represent address spaces themselves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Memory can be dumped to file or can be returned in a readable form as a string</a:t>
            </a:r>
          </a:p>
          <a:p>
            <a:endParaRPr lang="en-US" dirty="0"/>
          </a:p>
          <a:p>
            <a:r>
              <a:rPr lang="en-US" dirty="0"/>
              <a:t>It provides functions to check the statistics of a specific memory space</a:t>
            </a:r>
          </a:p>
          <a:p>
            <a:endParaRPr lang="en-US" dirty="0"/>
          </a:p>
          <a:p>
            <a:r>
              <a:rPr lang="en-US" dirty="0"/>
              <a:t>Can be extended for specific use cases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Features (2)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	</a:t>
            </a:r>
          </a:p>
        </p:txBody>
      </p:sp>
    </p:spTree>
    <p:extLst>
      <p:ext uri="{BB962C8B-B14F-4D97-AF65-F5344CB8AC3E}">
        <p14:creationId xmlns:p14="http://schemas.microsoft.com/office/powerpoint/2010/main" val="3460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yamm_buffer</a:t>
            </a:r>
            <a:endParaRPr lang="en-US" dirty="0"/>
          </a:p>
          <a:p>
            <a:pPr lvl="1"/>
            <a:r>
              <a:rPr lang="en-US" dirty="0"/>
              <a:t>Contains all data and functions</a:t>
            </a:r>
          </a:p>
          <a:p>
            <a:pPr lvl="1"/>
            <a:endParaRPr lang="en-US" dirty="0"/>
          </a:p>
          <a:p>
            <a:r>
              <a:rPr lang="en-US" dirty="0" err="1"/>
              <a:t>yamm</a:t>
            </a:r>
            <a:endParaRPr lang="en-US" dirty="0"/>
          </a:p>
          <a:p>
            <a:pPr lvl="1"/>
            <a:r>
              <a:rPr lang="en-US" dirty="0"/>
              <a:t>Top level class in the hierarchy</a:t>
            </a:r>
          </a:p>
          <a:p>
            <a:pPr lvl="1"/>
            <a:r>
              <a:rPr lang="en-US" dirty="0"/>
              <a:t>Inherits from </a:t>
            </a:r>
            <a:r>
              <a:rPr lang="en-US" dirty="0" err="1"/>
              <a:t>yamm_buffer</a:t>
            </a:r>
            <a:r>
              <a:rPr lang="en-US" dirty="0"/>
              <a:t> and implements specific functionality required for top level</a:t>
            </a:r>
            <a:endParaRPr lang="en-ZA" dirty="0"/>
          </a:p>
          <a:p>
            <a:endParaRPr lang="en-US" dirty="0"/>
          </a:p>
          <a:p>
            <a:r>
              <a:rPr lang="en-US" dirty="0" err="1"/>
              <a:t>yamm_access</a:t>
            </a:r>
            <a:endParaRPr lang="en-US" dirty="0"/>
          </a:p>
          <a:p>
            <a:pPr lvl="1"/>
            <a:r>
              <a:rPr lang="en-US" dirty="0"/>
              <a:t>Optional usage</a:t>
            </a:r>
          </a:p>
          <a:p>
            <a:pPr lvl="1"/>
            <a:r>
              <a:rPr lang="en-US" dirty="0"/>
              <a:t>Used to model a basic access (start address, size)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	</a:t>
            </a:r>
          </a:p>
        </p:txBody>
      </p:sp>
    </p:spTree>
    <p:extLst>
      <p:ext uri="{BB962C8B-B14F-4D97-AF65-F5344CB8AC3E}">
        <p14:creationId xmlns:p14="http://schemas.microsoft.com/office/powerpoint/2010/main" val="40761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28274A-407C-4515-B110-949B6ADC5FFD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1473</Words>
  <Application>Microsoft Office PowerPoint</Application>
  <PresentationFormat>Widescreen</PresentationFormat>
  <Paragraphs>278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Courier New</vt:lpstr>
      <vt:lpstr>Default Theme</vt:lpstr>
      <vt:lpstr>YAMM </vt:lpstr>
      <vt:lpstr>Agenda</vt:lpstr>
      <vt:lpstr>Memory Management</vt:lpstr>
      <vt:lpstr>Memory Management – What is it? </vt:lpstr>
      <vt:lpstr>Memory Management Requirements </vt:lpstr>
      <vt:lpstr>YAMM</vt:lpstr>
      <vt:lpstr>YAMM </vt:lpstr>
      <vt:lpstr>YAMM </vt:lpstr>
      <vt:lpstr>YAMM </vt:lpstr>
      <vt:lpstr>YAMM Overview </vt:lpstr>
      <vt:lpstr>YAMM Overview </vt:lpstr>
      <vt:lpstr>YAMM Overview</vt:lpstr>
      <vt:lpstr>YAMM Overview </vt:lpstr>
      <vt:lpstr>Comparison with UVM MAM</vt:lpstr>
      <vt:lpstr>MAM </vt:lpstr>
      <vt:lpstr>MAM vs YAMM </vt:lpstr>
      <vt:lpstr>MAM vs YAMM </vt:lpstr>
      <vt:lpstr>Performance test  </vt:lpstr>
      <vt:lpstr>Performance - MAM vs YAMM</vt:lpstr>
      <vt:lpstr>Examples</vt:lpstr>
      <vt:lpstr>Examples </vt:lpstr>
      <vt:lpstr>Examples </vt:lpstr>
      <vt:lpstr>Examples </vt:lpstr>
      <vt:lpstr>YAMM Availability</vt:lpstr>
      <vt:lpstr> Questions?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Ionut Tolea</cp:lastModifiedBy>
  <cp:revision>204</cp:revision>
  <dcterms:created xsi:type="dcterms:W3CDTF">2013-02-08T20:27:55Z</dcterms:created>
  <dcterms:modified xsi:type="dcterms:W3CDTF">2016-06-21T21:05:24Z</dcterms:modified>
</cp:coreProperties>
</file>