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96" r:id="rId4"/>
  </p:sldMasterIdLst>
  <p:notesMasterIdLst>
    <p:notesMasterId r:id="rId30"/>
  </p:notesMasterIdLst>
  <p:handoutMasterIdLst>
    <p:handoutMasterId r:id="rId31"/>
  </p:handoutMasterIdLst>
  <p:sldIdLst>
    <p:sldId id="501" r:id="rId5"/>
    <p:sldId id="502" r:id="rId6"/>
    <p:sldId id="503" r:id="rId7"/>
    <p:sldId id="504" r:id="rId8"/>
    <p:sldId id="506" r:id="rId9"/>
    <p:sldId id="507" r:id="rId10"/>
    <p:sldId id="508" r:id="rId11"/>
    <p:sldId id="509" r:id="rId12"/>
    <p:sldId id="510" r:id="rId13"/>
    <p:sldId id="511" r:id="rId14"/>
    <p:sldId id="512" r:id="rId15"/>
    <p:sldId id="523" r:id="rId16"/>
    <p:sldId id="524" r:id="rId17"/>
    <p:sldId id="525" r:id="rId18"/>
    <p:sldId id="514" r:id="rId19"/>
    <p:sldId id="513" r:id="rId20"/>
    <p:sldId id="515" r:id="rId21"/>
    <p:sldId id="522" r:id="rId22"/>
    <p:sldId id="516" r:id="rId23"/>
    <p:sldId id="517" r:id="rId24"/>
    <p:sldId id="518" r:id="rId25"/>
    <p:sldId id="519" r:id="rId26"/>
    <p:sldId id="520" r:id="rId27"/>
    <p:sldId id="521" r:id="rId28"/>
    <p:sldId id="505" r:id="rId29"/>
  </p:sldIdLst>
  <p:sldSz cx="9144000" cy="6858000" type="screen4x3"/>
  <p:notesSz cx="10048875" cy="69183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D8A"/>
    <a:srgbClr val="FFFFCC"/>
    <a:srgbClr val="FF9900"/>
    <a:srgbClr val="99FF33"/>
    <a:srgbClr val="CC99FF"/>
    <a:srgbClr val="66C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047" autoAdjust="0"/>
    <p:restoredTop sz="85829" autoAdjust="0"/>
  </p:normalViewPr>
  <p:slideViewPr>
    <p:cSldViewPr>
      <p:cViewPr>
        <p:scale>
          <a:sx n="102" d="100"/>
          <a:sy n="102" d="100"/>
        </p:scale>
        <p:origin x="-84" y="-3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4354512" cy="345917"/>
          </a:xfrm>
          <a:prstGeom prst="rect">
            <a:avLst/>
          </a:prstGeom>
        </p:spPr>
        <p:txBody>
          <a:bodyPr vert="horz" lIns="92766" tIns="46383" rIns="92766" bIns="46383" rtlCol="0"/>
          <a:lstStyle>
            <a:lvl1pPr algn="l">
              <a:defRPr sz="1200"/>
            </a:lvl1pPr>
          </a:lstStyle>
          <a:p>
            <a:endParaRPr lang="de-DE"/>
          </a:p>
        </p:txBody>
      </p:sp>
      <p:sp>
        <p:nvSpPr>
          <p:cNvPr id="3" name="Datumsplatzhalter 2"/>
          <p:cNvSpPr>
            <a:spLocks noGrp="1"/>
          </p:cNvSpPr>
          <p:nvPr>
            <p:ph type="dt" sz="quarter" idx="1"/>
          </p:nvPr>
        </p:nvSpPr>
        <p:spPr>
          <a:xfrm>
            <a:off x="5692038" y="0"/>
            <a:ext cx="4354512" cy="345917"/>
          </a:xfrm>
          <a:prstGeom prst="rect">
            <a:avLst/>
          </a:prstGeom>
        </p:spPr>
        <p:txBody>
          <a:bodyPr vert="horz" lIns="92766" tIns="46383" rIns="92766" bIns="46383" rtlCol="0"/>
          <a:lstStyle>
            <a:lvl1pPr algn="r">
              <a:defRPr sz="1200"/>
            </a:lvl1pPr>
          </a:lstStyle>
          <a:p>
            <a:fld id="{9175845F-7813-4162-8E43-89DCBF023BA5}" type="datetimeFigureOut">
              <a:rPr lang="de-DE" smtClean="0"/>
              <a:pPr/>
              <a:t>11.10.2016</a:t>
            </a:fld>
            <a:endParaRPr lang="de-DE"/>
          </a:p>
        </p:txBody>
      </p:sp>
      <p:sp>
        <p:nvSpPr>
          <p:cNvPr id="4" name="Fußzeilenplatzhalter 3"/>
          <p:cNvSpPr>
            <a:spLocks noGrp="1"/>
          </p:cNvSpPr>
          <p:nvPr>
            <p:ph type="ftr" sz="quarter" idx="2"/>
          </p:nvPr>
        </p:nvSpPr>
        <p:spPr>
          <a:xfrm>
            <a:off x="1" y="6571208"/>
            <a:ext cx="4354512" cy="345917"/>
          </a:xfrm>
          <a:prstGeom prst="rect">
            <a:avLst/>
          </a:prstGeom>
        </p:spPr>
        <p:txBody>
          <a:bodyPr vert="horz" lIns="92766" tIns="46383" rIns="92766" bIns="46383" rtlCol="0" anchor="b"/>
          <a:lstStyle>
            <a:lvl1pPr algn="l">
              <a:defRPr sz="1200"/>
            </a:lvl1pPr>
          </a:lstStyle>
          <a:p>
            <a:endParaRPr lang="de-DE"/>
          </a:p>
        </p:txBody>
      </p:sp>
      <p:sp>
        <p:nvSpPr>
          <p:cNvPr id="5" name="Foliennummernplatzhalter 4"/>
          <p:cNvSpPr>
            <a:spLocks noGrp="1"/>
          </p:cNvSpPr>
          <p:nvPr>
            <p:ph type="sldNum" sz="quarter" idx="3"/>
          </p:nvPr>
        </p:nvSpPr>
        <p:spPr>
          <a:xfrm>
            <a:off x="5692038" y="6571208"/>
            <a:ext cx="4354512" cy="345917"/>
          </a:xfrm>
          <a:prstGeom prst="rect">
            <a:avLst/>
          </a:prstGeom>
        </p:spPr>
        <p:txBody>
          <a:bodyPr vert="horz" lIns="92766" tIns="46383" rIns="92766" bIns="46383" rtlCol="0" anchor="b"/>
          <a:lstStyle>
            <a:lvl1pPr algn="r">
              <a:defRPr sz="1200"/>
            </a:lvl1pPr>
          </a:lstStyle>
          <a:p>
            <a:fld id="{568AD7C4-ADB3-4393-A709-E94E9DB0B97C}" type="slidenum">
              <a:rPr lang="de-DE" smtClean="0"/>
              <a:pPr/>
              <a:t>‹#›</a:t>
            </a:fld>
            <a:endParaRPr lang="de-DE"/>
          </a:p>
        </p:txBody>
      </p:sp>
    </p:spTree>
    <p:extLst>
      <p:ext uri="{BB962C8B-B14F-4D97-AF65-F5344CB8AC3E}">
        <p14:creationId xmlns:p14="http://schemas.microsoft.com/office/powerpoint/2010/main" val="3130745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54512" cy="345917"/>
          </a:xfrm>
          <a:prstGeom prst="rect">
            <a:avLst/>
          </a:prstGeom>
        </p:spPr>
        <p:txBody>
          <a:bodyPr vert="horz" wrap="square" lIns="92766" tIns="46383" rIns="92766" bIns="46383" numCol="1" anchor="t" anchorCtr="0" compatLnSpc="1">
            <a:prstTxWarp prst="textNoShape">
              <a:avLst/>
            </a:prstTxWarp>
          </a:bodyPr>
          <a:lstStyle>
            <a:lvl1pPr>
              <a:defRPr sz="1200">
                <a:latin typeface="Calibri" pitchFamily="34" charset="0"/>
              </a:defRPr>
            </a:lvl1pPr>
          </a:lstStyle>
          <a:p>
            <a:pPr>
              <a:defRPr/>
            </a:pPr>
            <a:endParaRPr lang="en-US" dirty="0"/>
          </a:p>
        </p:txBody>
      </p:sp>
      <p:sp>
        <p:nvSpPr>
          <p:cNvPr id="3" name="Date Placeholder 2"/>
          <p:cNvSpPr>
            <a:spLocks noGrp="1"/>
          </p:cNvSpPr>
          <p:nvPr>
            <p:ph type="dt" idx="1"/>
          </p:nvPr>
        </p:nvSpPr>
        <p:spPr>
          <a:xfrm>
            <a:off x="5692038" y="0"/>
            <a:ext cx="4354512" cy="345917"/>
          </a:xfrm>
          <a:prstGeom prst="rect">
            <a:avLst/>
          </a:prstGeom>
        </p:spPr>
        <p:txBody>
          <a:bodyPr vert="horz" wrap="square" lIns="92766" tIns="46383" rIns="92766" bIns="46383" numCol="1" anchor="t" anchorCtr="0" compatLnSpc="1">
            <a:prstTxWarp prst="textNoShape">
              <a:avLst/>
            </a:prstTxWarp>
          </a:bodyPr>
          <a:lstStyle>
            <a:lvl1pPr algn="r">
              <a:defRPr sz="1200">
                <a:latin typeface="Calibri" pitchFamily="34" charset="0"/>
              </a:defRPr>
            </a:lvl1pPr>
          </a:lstStyle>
          <a:p>
            <a:pPr>
              <a:defRPr/>
            </a:pPr>
            <a:fld id="{0A20AF34-6582-494F-851E-89D0463C3413}" type="datetimeFigureOut">
              <a:rPr lang="en-US"/>
              <a:pPr>
                <a:defRPr/>
              </a:pPr>
              <a:t>10/11/2016</a:t>
            </a:fld>
            <a:endParaRPr lang="en-US" dirty="0"/>
          </a:p>
        </p:txBody>
      </p:sp>
      <p:sp>
        <p:nvSpPr>
          <p:cNvPr id="4" name="Slide Image Placeholder 3"/>
          <p:cNvSpPr>
            <a:spLocks noGrp="1" noRot="1" noChangeAspect="1"/>
          </p:cNvSpPr>
          <p:nvPr>
            <p:ph type="sldImg" idx="2"/>
          </p:nvPr>
        </p:nvSpPr>
        <p:spPr>
          <a:xfrm>
            <a:off x="3295650" y="519113"/>
            <a:ext cx="3457575" cy="2593975"/>
          </a:xfrm>
          <a:prstGeom prst="rect">
            <a:avLst/>
          </a:prstGeom>
          <a:noFill/>
          <a:ln w="12700">
            <a:solidFill>
              <a:prstClr val="black"/>
            </a:solidFill>
          </a:ln>
        </p:spPr>
        <p:txBody>
          <a:bodyPr vert="horz" lIns="92766" tIns="46383" rIns="92766" bIns="46383" rtlCol="0" anchor="ctr"/>
          <a:lstStyle/>
          <a:p>
            <a:pPr lvl="0"/>
            <a:endParaRPr lang="en-US" noProof="0" dirty="0" smtClean="0"/>
          </a:p>
        </p:txBody>
      </p:sp>
      <p:sp>
        <p:nvSpPr>
          <p:cNvPr id="5" name="Notes Placeholder 4"/>
          <p:cNvSpPr>
            <a:spLocks noGrp="1"/>
          </p:cNvSpPr>
          <p:nvPr>
            <p:ph type="body" sz="quarter" idx="3"/>
          </p:nvPr>
        </p:nvSpPr>
        <p:spPr>
          <a:xfrm>
            <a:off x="1004888" y="3286205"/>
            <a:ext cx="8039100" cy="3113247"/>
          </a:xfrm>
          <a:prstGeom prst="rect">
            <a:avLst/>
          </a:prstGeom>
        </p:spPr>
        <p:txBody>
          <a:bodyPr vert="horz" lIns="92766" tIns="46383" rIns="92766" bIns="4638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6571208"/>
            <a:ext cx="4354512" cy="345917"/>
          </a:xfrm>
          <a:prstGeom prst="rect">
            <a:avLst/>
          </a:prstGeom>
        </p:spPr>
        <p:txBody>
          <a:bodyPr vert="horz" wrap="square" lIns="92766" tIns="46383" rIns="92766" bIns="46383" numCol="1" anchor="b" anchorCtr="0" compatLnSpc="1">
            <a:prstTxWarp prst="textNoShape">
              <a:avLst/>
            </a:prstTxWarp>
          </a:bodyPr>
          <a:lstStyle>
            <a:lvl1pPr>
              <a:defRPr sz="1200">
                <a:latin typeface="Calibri" pitchFamily="34" charset="0"/>
              </a:defRPr>
            </a:lvl1pPr>
          </a:lstStyle>
          <a:p>
            <a:pPr>
              <a:defRPr/>
            </a:pPr>
            <a:endParaRPr lang="en-US" dirty="0"/>
          </a:p>
        </p:txBody>
      </p:sp>
      <p:sp>
        <p:nvSpPr>
          <p:cNvPr id="7" name="Slide Number Placeholder 6"/>
          <p:cNvSpPr>
            <a:spLocks noGrp="1"/>
          </p:cNvSpPr>
          <p:nvPr>
            <p:ph type="sldNum" sz="quarter" idx="5"/>
          </p:nvPr>
        </p:nvSpPr>
        <p:spPr>
          <a:xfrm>
            <a:off x="5692038" y="6571208"/>
            <a:ext cx="4354512" cy="345917"/>
          </a:xfrm>
          <a:prstGeom prst="rect">
            <a:avLst/>
          </a:prstGeom>
        </p:spPr>
        <p:txBody>
          <a:bodyPr vert="horz" wrap="square" lIns="92766" tIns="46383" rIns="92766" bIns="46383" numCol="1" anchor="b" anchorCtr="0" compatLnSpc="1">
            <a:prstTxWarp prst="textNoShape">
              <a:avLst/>
            </a:prstTxWarp>
          </a:bodyPr>
          <a:lstStyle>
            <a:lvl1pPr algn="r">
              <a:defRPr sz="1200">
                <a:latin typeface="Calibri" pitchFamily="34" charset="0"/>
              </a:defRPr>
            </a:lvl1pPr>
          </a:lstStyle>
          <a:p>
            <a:pPr>
              <a:defRPr/>
            </a:pPr>
            <a:fld id="{F1248D3D-B91D-4C0E-B577-B2CAAE2DB882}" type="slidenum">
              <a:rPr lang="en-US"/>
              <a:pPr>
                <a:defRPr/>
              </a:pPr>
              <a:t>‹#›</a:t>
            </a:fld>
            <a:endParaRPr lang="en-US" dirty="0"/>
          </a:p>
        </p:txBody>
      </p:sp>
    </p:spTree>
    <p:extLst>
      <p:ext uri="{BB962C8B-B14F-4D97-AF65-F5344CB8AC3E}">
        <p14:creationId xmlns:p14="http://schemas.microsoft.com/office/powerpoint/2010/main" val="11576142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36D410-BB1B-47BE-81F8-FA61DEEC5942}" type="datetimeFigureOut">
              <a:rPr lang="en-US" smtClean="0"/>
              <a:pPr/>
              <a:t>10/11/2016</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dirty="0" smtClean="0"/>
              <a:t>© Accellera Systems Initiative</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8B820FFD-5868-4678-ACC2-C353669912D5}" type="slidenum">
              <a:rPr lang="en-US" smtClean="0"/>
              <a:pPr/>
              <a:t>‹#›</a:t>
            </a:fld>
            <a:endParaRPr lang="en-US" dirty="0"/>
          </a:p>
        </p:txBody>
      </p:sp>
      <p:pic>
        <p:nvPicPr>
          <p:cNvPr id="7" name="Picture 6" descr="accellera_logo_color_200x111.png"/>
          <p:cNvPicPr>
            <a:picLocks noChangeAspect="1"/>
          </p:cNvPicPr>
          <p:nvPr userDrawn="1"/>
        </p:nvPicPr>
        <p:blipFill>
          <a:blip r:embed="rId2" cstate="print"/>
          <a:stretch>
            <a:fillRect/>
          </a:stretch>
        </p:blipFill>
        <p:spPr>
          <a:xfrm>
            <a:off x="108454" y="5943600"/>
            <a:ext cx="1451383" cy="80551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BA8AA75-262C-4581-B680-B40EED1AE53C}" type="datetime1">
              <a:rPr lang="en-US" smtClean="0"/>
              <a:pPr>
                <a:defRPr/>
              </a:pPr>
              <a:t>10/11/2016</a:t>
            </a:fld>
            <a:endParaRPr lang="en-US" dirty="0"/>
          </a:p>
        </p:txBody>
      </p:sp>
      <p:sp>
        <p:nvSpPr>
          <p:cNvPr id="5" name="Footer Placeholder 4"/>
          <p:cNvSpPr>
            <a:spLocks noGrp="1"/>
          </p:cNvSpPr>
          <p:nvPr>
            <p:ph type="ftr" sz="quarter" idx="11"/>
          </p:nvPr>
        </p:nvSpPr>
        <p:spPr/>
        <p:txBody>
          <a:bodyPr/>
          <a:lstStyle>
            <a:lvl1pPr marL="0" marR="0" indent="0" algn="ctr" defTabSz="914400" rtl="0" eaLnBrk="1" fontAlgn="base" latinLnBrk="0" hangingPunct="1">
              <a:lnSpc>
                <a:spcPct val="100000"/>
              </a:lnSpc>
              <a:spcBef>
                <a:spcPct val="0"/>
              </a:spcBef>
              <a:spcAft>
                <a:spcPct val="0"/>
              </a:spcAft>
              <a:buClrTx/>
              <a:buSzTx/>
              <a:buFontTx/>
              <a:buNone/>
              <a:tabLst/>
              <a:defRPr/>
            </a:lvl1pPr>
          </a:lstStyle>
          <a:p>
            <a:pPr>
              <a:defRPr/>
            </a:pPr>
            <a:r>
              <a:rPr lang="en-US" dirty="0" smtClean="0"/>
              <a:t>© Accellera Systems Initiative</a:t>
            </a:r>
          </a:p>
        </p:txBody>
      </p:sp>
      <p:sp>
        <p:nvSpPr>
          <p:cNvPr id="6" name="Slide Number Placeholder 5"/>
          <p:cNvSpPr>
            <a:spLocks noGrp="1"/>
          </p:cNvSpPr>
          <p:nvPr>
            <p:ph type="sldNum" sz="quarter" idx="12"/>
          </p:nvPr>
        </p:nvSpPr>
        <p:spPr/>
        <p:txBody>
          <a:bodyPr/>
          <a:lstStyle/>
          <a:p>
            <a:pPr>
              <a:defRPr/>
            </a:pPr>
            <a:fld id="{6341D75C-4BF4-4FD2-BDFD-6A8F3FBC2A33}"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447801"/>
            <a:ext cx="8229600" cy="4495800"/>
          </a:xfrm>
        </p:spPr>
        <p:txBody>
          <a:bodyPr>
            <a:normAutofit/>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736D410-BB1B-47BE-81F8-FA61DEEC5942}" type="datetimeFigureOut">
              <a:rPr lang="en-US" smtClean="0"/>
              <a:pPr/>
              <a:t>10/11/2016</a:t>
            </a:fld>
            <a:endParaRPr lang="en-US" dirty="0"/>
          </a:p>
        </p:txBody>
      </p:sp>
      <p:sp>
        <p:nvSpPr>
          <p:cNvPr id="5" name="Footer Placeholder 4"/>
          <p:cNvSpPr>
            <a:spLocks noGrp="1"/>
          </p:cNvSpPr>
          <p:nvPr>
            <p:ph type="ftr" sz="quarter" idx="11"/>
          </p:nvPr>
        </p:nvSpPr>
        <p:spPr>
          <a:xfrm>
            <a:off x="1676400" y="6356350"/>
            <a:ext cx="2209800" cy="365125"/>
          </a:xfrm>
        </p:spPr>
        <p:txBody>
          <a:bodyPr/>
          <a:lstStyle/>
          <a:p>
            <a:r>
              <a:rPr lang="en-US" dirty="0" smtClean="0"/>
              <a:t>© Accellera Systems Initiative</a:t>
            </a:r>
            <a:endParaRPr lang="en-US" dirty="0"/>
          </a:p>
        </p:txBody>
      </p:sp>
      <p:sp>
        <p:nvSpPr>
          <p:cNvPr id="6" name="Slide Number Placeholder 5"/>
          <p:cNvSpPr>
            <a:spLocks noGrp="1"/>
          </p:cNvSpPr>
          <p:nvPr>
            <p:ph type="sldNum" sz="quarter" idx="12"/>
          </p:nvPr>
        </p:nvSpPr>
        <p:spPr/>
        <p:txBody>
          <a:bodyPr/>
          <a:lstStyle/>
          <a:p>
            <a:fld id="{8B820FFD-5868-4678-ACC2-C353669912D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E4BC9A6E-F594-49C2-B860-46C046B55A0A}" type="datetime1">
              <a:rPr lang="en-US" smtClean="0"/>
              <a:pPr>
                <a:defRPr/>
              </a:pPr>
              <a:t>10/11/2016</a:t>
            </a:fld>
            <a:endParaRPr lang="en-US" dirty="0"/>
          </a:p>
        </p:txBody>
      </p:sp>
      <p:sp>
        <p:nvSpPr>
          <p:cNvPr id="5" name="Footer Placeholder 4"/>
          <p:cNvSpPr>
            <a:spLocks noGrp="1"/>
          </p:cNvSpPr>
          <p:nvPr>
            <p:ph type="ftr" sz="quarter" idx="11"/>
          </p:nvPr>
        </p:nvSpPr>
        <p:spPr/>
        <p:txBody>
          <a:bodyPr/>
          <a:lstStyle/>
          <a:p>
            <a:pPr>
              <a:defRPr/>
            </a:pPr>
            <a:r>
              <a:rPr lang="en-US" dirty="0" smtClean="0"/>
              <a:t>© Accellera Systems Initiative</a:t>
            </a:r>
          </a:p>
        </p:txBody>
      </p:sp>
      <p:sp>
        <p:nvSpPr>
          <p:cNvPr id="6" name="Slide Number Placeholder 5"/>
          <p:cNvSpPr>
            <a:spLocks noGrp="1"/>
          </p:cNvSpPr>
          <p:nvPr>
            <p:ph type="sldNum" sz="quarter" idx="12"/>
          </p:nvPr>
        </p:nvSpPr>
        <p:spPr/>
        <p:txBody>
          <a:bodyPr/>
          <a:lstStyle/>
          <a:p>
            <a:pPr>
              <a:defRPr/>
            </a:pPr>
            <a:fld id="{9BED2C31-2823-4D5C-9492-C33302236782}"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F673DBD0-EF53-4770-BD75-2D2F0D6ECE2F}" type="datetime1">
              <a:rPr lang="en-US" smtClean="0"/>
              <a:pPr>
                <a:defRPr/>
              </a:pPr>
              <a:t>10/11/2016</a:t>
            </a:fld>
            <a:endParaRPr lang="en-US" dirty="0"/>
          </a:p>
        </p:txBody>
      </p:sp>
      <p:sp>
        <p:nvSpPr>
          <p:cNvPr id="6" name="Footer Placeholder 5"/>
          <p:cNvSpPr>
            <a:spLocks noGrp="1"/>
          </p:cNvSpPr>
          <p:nvPr>
            <p:ph type="ftr" sz="quarter" idx="11"/>
          </p:nvPr>
        </p:nvSpPr>
        <p:spPr/>
        <p:txBody>
          <a:bodyPr/>
          <a:lstStyle/>
          <a:p>
            <a:pPr>
              <a:defRPr/>
            </a:pPr>
            <a:r>
              <a:rPr lang="en-US" dirty="0" smtClean="0"/>
              <a:t>© Accellera Systems Initiative</a:t>
            </a:r>
          </a:p>
        </p:txBody>
      </p:sp>
      <p:sp>
        <p:nvSpPr>
          <p:cNvPr id="7" name="Slide Number Placeholder 6"/>
          <p:cNvSpPr>
            <a:spLocks noGrp="1"/>
          </p:cNvSpPr>
          <p:nvPr>
            <p:ph type="sldNum" sz="quarter" idx="12"/>
          </p:nvPr>
        </p:nvSpPr>
        <p:spPr/>
        <p:txBody>
          <a:bodyPr/>
          <a:lstStyle/>
          <a:p>
            <a:pPr>
              <a:defRPr/>
            </a:pPr>
            <a:fld id="{8277852F-9151-4853-BCAD-1A8F018BE5A1}"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B2AFC4C6-4205-4748-A8A0-C1F8D089C381}" type="datetime1">
              <a:rPr lang="en-US" smtClean="0"/>
              <a:pPr>
                <a:defRPr/>
              </a:pPr>
              <a:t>10/11/2016</a:t>
            </a:fld>
            <a:endParaRPr lang="en-US" dirty="0"/>
          </a:p>
        </p:txBody>
      </p:sp>
      <p:sp>
        <p:nvSpPr>
          <p:cNvPr id="8" name="Footer Placeholder 7"/>
          <p:cNvSpPr>
            <a:spLocks noGrp="1"/>
          </p:cNvSpPr>
          <p:nvPr>
            <p:ph type="ftr" sz="quarter" idx="11"/>
          </p:nvPr>
        </p:nvSpPr>
        <p:spPr/>
        <p:txBody>
          <a:bodyPr/>
          <a:lstStyle/>
          <a:p>
            <a:pPr>
              <a:defRPr/>
            </a:pPr>
            <a:r>
              <a:rPr lang="en-US" dirty="0" smtClean="0"/>
              <a:t>© Accellera Systems Initiative</a:t>
            </a:r>
          </a:p>
        </p:txBody>
      </p:sp>
      <p:sp>
        <p:nvSpPr>
          <p:cNvPr id="9" name="Slide Number Placeholder 8"/>
          <p:cNvSpPr>
            <a:spLocks noGrp="1"/>
          </p:cNvSpPr>
          <p:nvPr>
            <p:ph type="sldNum" sz="quarter" idx="12"/>
          </p:nvPr>
        </p:nvSpPr>
        <p:spPr/>
        <p:txBody>
          <a:bodyPr/>
          <a:lstStyle/>
          <a:p>
            <a:pPr>
              <a:defRPr/>
            </a:pPr>
            <a:fld id="{EDC8F293-4BBC-458E-B2BD-F4405770B8CD}"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FD1D31CF-E045-4E65-98EA-1CC49C1609F0}" type="datetime1">
              <a:rPr lang="en-US" smtClean="0"/>
              <a:pPr>
                <a:defRPr/>
              </a:pPr>
              <a:t>10/11/2016</a:t>
            </a:fld>
            <a:endParaRPr lang="en-US" dirty="0"/>
          </a:p>
        </p:txBody>
      </p:sp>
      <p:sp>
        <p:nvSpPr>
          <p:cNvPr id="4" name="Footer Placeholder 3"/>
          <p:cNvSpPr>
            <a:spLocks noGrp="1"/>
          </p:cNvSpPr>
          <p:nvPr>
            <p:ph type="ftr" sz="quarter" idx="11"/>
          </p:nvPr>
        </p:nvSpPr>
        <p:spPr/>
        <p:txBody>
          <a:bodyPr/>
          <a:lstStyle/>
          <a:p>
            <a:pPr>
              <a:defRPr/>
            </a:pPr>
            <a:r>
              <a:rPr lang="en-US" dirty="0" smtClean="0"/>
              <a:t>© Accellera Systems Initiative</a:t>
            </a:r>
          </a:p>
        </p:txBody>
      </p:sp>
      <p:sp>
        <p:nvSpPr>
          <p:cNvPr id="5" name="Slide Number Placeholder 4"/>
          <p:cNvSpPr>
            <a:spLocks noGrp="1"/>
          </p:cNvSpPr>
          <p:nvPr>
            <p:ph type="sldNum" sz="quarter" idx="12"/>
          </p:nvPr>
        </p:nvSpPr>
        <p:spPr/>
        <p:txBody>
          <a:bodyPr/>
          <a:lstStyle/>
          <a:p>
            <a:pPr>
              <a:defRPr/>
            </a:pPr>
            <a:fld id="{2911CC12-8E9A-49BF-AC1E-0475F8BB5EF0}"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r>
              <a:rPr lang="en-US" dirty="0" smtClean="0"/>
              <a:t>© Accellera Systems Initiative</a:t>
            </a:r>
          </a:p>
        </p:txBody>
      </p:sp>
      <p:sp>
        <p:nvSpPr>
          <p:cNvPr id="7" name="Slide Number Placeholder 6"/>
          <p:cNvSpPr>
            <a:spLocks noGrp="1"/>
          </p:cNvSpPr>
          <p:nvPr>
            <p:ph type="sldNum" sz="quarter" idx="12"/>
          </p:nvPr>
        </p:nvSpPr>
        <p:spPr/>
        <p:txBody>
          <a:bodyPr/>
          <a:lstStyle/>
          <a:p>
            <a:pPr>
              <a:defRPr/>
            </a:pPr>
            <a:fld id="{6EB1C8EF-5791-4944-A3D7-8A1B48851248}"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r>
              <a:rPr lang="en-US" dirty="0" smtClean="0"/>
              <a:t>© Accellera Systems Initiative</a:t>
            </a:r>
          </a:p>
        </p:txBody>
      </p:sp>
      <p:sp>
        <p:nvSpPr>
          <p:cNvPr id="7" name="Slide Number Placeholder 6"/>
          <p:cNvSpPr>
            <a:spLocks noGrp="1"/>
          </p:cNvSpPr>
          <p:nvPr>
            <p:ph type="sldNum" sz="quarter" idx="12"/>
          </p:nvPr>
        </p:nvSpPr>
        <p:spPr/>
        <p:txBody>
          <a:bodyPr/>
          <a:lstStyle/>
          <a:p>
            <a:pPr>
              <a:defRPr/>
            </a:pPr>
            <a:fld id="{3EE4636B-F294-483D-938B-D9EE100D15D2}"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r>
              <a:rPr lang="en-US" dirty="0" smtClean="0"/>
              <a:t>© Accellera Systems Initiative</a:t>
            </a:r>
          </a:p>
        </p:txBody>
      </p:sp>
      <p:sp>
        <p:nvSpPr>
          <p:cNvPr id="6" name="Slide Number Placeholder 5"/>
          <p:cNvSpPr>
            <a:spLocks noGrp="1"/>
          </p:cNvSpPr>
          <p:nvPr>
            <p:ph type="sldNum" sz="quarter" idx="12"/>
          </p:nvPr>
        </p:nvSpPr>
        <p:spPr/>
        <p:txBody>
          <a:bodyPr/>
          <a:lstStyle/>
          <a:p>
            <a:pPr>
              <a:defRPr/>
            </a:pPr>
            <a:fld id="{3A30D12D-C12F-4881-A45D-FFFF9E5E27A8}"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userDrawn="1"/>
        </p:nvSpPr>
        <p:spPr>
          <a:xfrm>
            <a:off x="0" y="0"/>
            <a:ext cx="9144000" cy="381000"/>
          </a:xfrm>
          <a:prstGeom prst="rect">
            <a:avLst/>
          </a:prstGeom>
          <a:gradFill>
            <a:gsLst>
              <a:gs pos="0">
                <a:schemeClr val="accent1"/>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019800" y="6356350"/>
            <a:ext cx="1066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36D410-BB1B-47BE-81F8-FA61DEEC5942}" type="datetimeFigureOut">
              <a:rPr lang="en-US" smtClean="0"/>
              <a:pPr/>
              <a:t>10/11/2016</a:t>
            </a:fld>
            <a:endParaRPr lang="en-US" dirty="0"/>
          </a:p>
        </p:txBody>
      </p:sp>
      <p:sp>
        <p:nvSpPr>
          <p:cNvPr id="5" name="Footer Placeholder 4"/>
          <p:cNvSpPr>
            <a:spLocks noGrp="1"/>
          </p:cNvSpPr>
          <p:nvPr>
            <p:ph type="ftr" sz="quarter" idx="3"/>
          </p:nvPr>
        </p:nvSpPr>
        <p:spPr>
          <a:xfrm>
            <a:off x="1676400" y="6356350"/>
            <a:ext cx="2209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Accellera Systems Initiative</a:t>
            </a:r>
            <a:endParaRPr lang="en-US" dirty="0"/>
          </a:p>
        </p:txBody>
      </p:sp>
      <p:sp>
        <p:nvSpPr>
          <p:cNvPr id="6" name="Slide Number Placeholder 5"/>
          <p:cNvSpPr>
            <a:spLocks noGrp="1"/>
          </p:cNvSpPr>
          <p:nvPr>
            <p:ph type="sldNum" sz="quarter" idx="4"/>
          </p:nvPr>
        </p:nvSpPr>
        <p:spPr>
          <a:xfrm>
            <a:off x="3657600" y="6356350"/>
            <a:ext cx="1752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10" name="Picture 9" descr="accellera_logo_color_200x111.png"/>
          <p:cNvPicPr>
            <a:picLocks noChangeAspect="1"/>
          </p:cNvPicPr>
          <p:nvPr userDrawn="1"/>
        </p:nvPicPr>
        <p:blipFill>
          <a:blip r:embed="rId12" cstate="print"/>
          <a:stretch>
            <a:fillRect/>
          </a:stretch>
        </p:blipFill>
        <p:spPr>
          <a:xfrm>
            <a:off x="108455" y="6200478"/>
            <a:ext cx="988540" cy="548640"/>
          </a:xfrm>
          <a:prstGeom prst="rect">
            <a:avLst/>
          </a:prstGeom>
        </p:spPr>
      </p:pic>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848600" y="6019800"/>
            <a:ext cx="1143099" cy="701101"/>
          </a:xfrm>
          <a:prstGeom prst="rect">
            <a:avLst/>
          </a:prstGeom>
        </p:spPr>
      </p:pic>
    </p:spTree>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4" r:id="rId7"/>
    <p:sldLayoutId id="2147483905" r:id="rId8"/>
    <p:sldLayoutId id="2147483906" r:id="rId9"/>
    <p:sldLayoutId id="2147483907" r:id="rId10"/>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github.com/amiq-consulting/yamm" TargetMode="External"/><Relationship Id="rId2" Type="http://schemas.openxmlformats.org/officeDocument/2006/relationships/hyperlink" Target="http://www.amiq.com/consulting/blo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YAMM</a:t>
            </a:r>
            <a:br>
              <a:rPr lang="en-US" dirty="0" smtClean="0"/>
            </a:br>
            <a:r>
              <a:rPr lang="en-US" dirty="0" smtClean="0"/>
              <a:t>Yet Another Memory Manager</a:t>
            </a:r>
            <a:endParaRPr lang="en-US" dirty="0"/>
          </a:p>
        </p:txBody>
      </p:sp>
      <p:sp>
        <p:nvSpPr>
          <p:cNvPr id="7" name="Subtitle 6"/>
          <p:cNvSpPr>
            <a:spLocks noGrp="1"/>
          </p:cNvSpPr>
          <p:nvPr>
            <p:ph type="subTitle" idx="1"/>
          </p:nvPr>
        </p:nvSpPr>
        <p:spPr/>
        <p:txBody>
          <a:bodyPr/>
          <a:lstStyle/>
          <a:p>
            <a:r>
              <a:rPr lang="en-US" dirty="0" smtClean="0"/>
              <a:t>Andrei Vintila, Ionut Tolea</a:t>
            </a:r>
          </a:p>
          <a:p>
            <a:r>
              <a:rPr lang="en-US" dirty="0" smtClean="0"/>
              <a:t>Amiq Consulting</a:t>
            </a:r>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a:t>
            </a:fld>
            <a:endParaRPr lang="en-US" dirty="0"/>
          </a:p>
        </p:txBody>
      </p:sp>
      <p:pic>
        <p:nvPicPr>
          <p:cNvPr id="8" name="Shape 92" descr="AMIQ_Consulting_logo_rgb.jpg"/>
          <p:cNvPicPr preferRelativeResize="0"/>
          <p:nvPr/>
        </p:nvPicPr>
        <p:blipFill>
          <a:blip r:embed="rId2">
            <a:alphaModFix/>
          </a:blip>
          <a:stretch>
            <a:fillRect/>
          </a:stretch>
        </p:blipFill>
        <p:spPr>
          <a:xfrm>
            <a:off x="2776883" y="5028892"/>
            <a:ext cx="3584792" cy="1470024"/>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YAMM Overview – API (2)</a:t>
            </a:r>
            <a:endParaRPr lang="en-US" dirty="0"/>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10</a:t>
            </a:fld>
            <a:endParaRPr lang="en-US" dirty="0"/>
          </a:p>
        </p:txBody>
      </p:sp>
      <p:pic>
        <p:nvPicPr>
          <p:cNvPr id="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7597" y="2281305"/>
            <a:ext cx="5608806" cy="2828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6047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YAMM Overview – API (3)</a:t>
            </a:r>
            <a:endParaRPr lang="en-US" dirty="0"/>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11</a:t>
            </a:fld>
            <a:endParaRPr lang="en-US" dirty="0"/>
          </a:p>
        </p:txBody>
      </p:sp>
      <p:sp>
        <p:nvSpPr>
          <p:cNvPr id="3" name="Content Placeholder 2"/>
          <p:cNvSpPr>
            <a:spLocks noGrp="1"/>
          </p:cNvSpPr>
          <p:nvPr>
            <p:ph idx="1"/>
          </p:nvPr>
        </p:nvSpPr>
        <p:spPr/>
        <p:txBody>
          <a:bodyPr/>
          <a:lstStyle/>
          <a:p>
            <a:r>
              <a:rPr lang="en-US" dirty="0" smtClean="0"/>
              <a:t>Search functions</a:t>
            </a:r>
          </a:p>
          <a:p>
            <a:pPr lvl="1"/>
            <a:r>
              <a:rPr lang="en-US" dirty="0" smtClean="0"/>
              <a:t>Retrieve buffers by name</a:t>
            </a:r>
          </a:p>
          <a:p>
            <a:pPr lvl="1"/>
            <a:r>
              <a:rPr lang="en-US" dirty="0" smtClean="0"/>
              <a:t>Retrieve buffers by address</a:t>
            </a:r>
          </a:p>
          <a:p>
            <a:pPr lvl="1"/>
            <a:r>
              <a:rPr lang="en-US" dirty="0" smtClean="0"/>
              <a:t>Retrieve buffers in address range</a:t>
            </a:r>
          </a:p>
          <a:p>
            <a:pPr lvl="1"/>
            <a:r>
              <a:rPr lang="en-US" dirty="0" smtClean="0"/>
              <a:t>Retrieve buffers by access</a:t>
            </a:r>
          </a:p>
          <a:p>
            <a:r>
              <a:rPr lang="en-US" dirty="0" smtClean="0"/>
              <a:t>Debug functions</a:t>
            </a:r>
          </a:p>
          <a:p>
            <a:pPr lvl="1"/>
            <a:r>
              <a:rPr lang="en-US" dirty="0" smtClean="0"/>
              <a:t>Return the memory map allocation as a string</a:t>
            </a:r>
          </a:p>
          <a:p>
            <a:pPr lvl="1"/>
            <a:r>
              <a:rPr lang="en-US" dirty="0" smtClean="0"/>
              <a:t>Dump memory map to file</a:t>
            </a:r>
          </a:p>
          <a:p>
            <a:pPr lvl="1"/>
            <a:r>
              <a:rPr lang="en-US" dirty="0" smtClean="0"/>
              <a:t>Provide usage and fragmentation statistics</a:t>
            </a:r>
            <a:endParaRPr lang="en-US" dirty="0"/>
          </a:p>
        </p:txBody>
      </p:sp>
    </p:spTree>
    <p:extLst>
      <p:ext uri="{BB962C8B-B14F-4D97-AF65-F5344CB8AC3E}">
        <p14:creationId xmlns:p14="http://schemas.microsoft.com/office/powerpoint/2010/main" val="1176848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YAMM – Use case</a:t>
            </a:r>
            <a:endParaRPr lang="en-US" dirty="0"/>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12</a:t>
            </a:fld>
            <a:endParaRPr lang="en-US" dirty="0"/>
          </a:p>
        </p:txBody>
      </p:sp>
      <p:sp>
        <p:nvSpPr>
          <p:cNvPr id="3" name="Content Placeholder 2"/>
          <p:cNvSpPr>
            <a:spLocks noGrp="1"/>
          </p:cNvSpPr>
          <p:nvPr>
            <p:ph idx="1"/>
          </p:nvPr>
        </p:nvSpPr>
        <p:spPr>
          <a:xfrm>
            <a:off x="457200" y="1447801"/>
            <a:ext cx="8229600" cy="1752599"/>
          </a:xfrm>
        </p:spPr>
        <p:txBody>
          <a:bodyPr>
            <a:normAutofit fontScale="92500" lnSpcReduction="10000"/>
          </a:bodyPr>
          <a:lstStyle/>
          <a:p>
            <a:r>
              <a:rPr lang="en-US" dirty="0" smtClean="0"/>
              <a:t>A typical use case would be a DUT that handles accesses to a memory with specific priorities.</a:t>
            </a:r>
            <a:endParaRPr lang="en-US" dirty="0"/>
          </a:p>
          <a:p>
            <a:r>
              <a:rPr lang="en-US" dirty="0" smtClean="0"/>
              <a:t>When using constraint random overlapping accesses can be generated which increases the difficulty of checking.</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3124200"/>
            <a:ext cx="2587752" cy="2952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9631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YAMM – Use case (2)</a:t>
            </a:r>
            <a:endParaRPr lang="en-US" dirty="0"/>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13</a:t>
            </a:fld>
            <a:endParaRPr lang="en-US" dirty="0"/>
          </a:p>
        </p:txBody>
      </p:sp>
      <p:sp>
        <p:nvSpPr>
          <p:cNvPr id="3" name="Content Placeholder 2"/>
          <p:cNvSpPr>
            <a:spLocks noGrp="1"/>
          </p:cNvSpPr>
          <p:nvPr>
            <p:ph idx="1"/>
          </p:nvPr>
        </p:nvSpPr>
        <p:spPr>
          <a:xfrm>
            <a:off x="457200" y="1447801"/>
            <a:ext cx="8229600" cy="1523999"/>
          </a:xfrm>
        </p:spPr>
        <p:txBody>
          <a:bodyPr>
            <a:normAutofit/>
          </a:bodyPr>
          <a:lstStyle/>
          <a:p>
            <a:r>
              <a:rPr lang="en-US" dirty="0" smtClean="0"/>
              <a:t>YAMM can be easily used to generate interesting scenarios, by providing the buffers in which the accesses are done (address and size)</a:t>
            </a:r>
          </a:p>
        </p:txBody>
      </p:sp>
      <p:pic>
        <p:nvPicPr>
          <p:cNvPr id="6" name="Picture 2"/>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6782" y="3124200"/>
            <a:ext cx="4228003" cy="288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2024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YAMM – Use case (3)</a:t>
            </a:r>
            <a:endParaRPr lang="en-US" dirty="0"/>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14</a:t>
            </a:fld>
            <a:endParaRPr lang="en-US" dirty="0"/>
          </a:p>
        </p:txBody>
      </p:sp>
      <p:sp>
        <p:nvSpPr>
          <p:cNvPr id="3" name="Content Placeholder 2"/>
          <p:cNvSpPr>
            <a:spLocks noGrp="1"/>
          </p:cNvSpPr>
          <p:nvPr>
            <p:ph idx="1"/>
          </p:nvPr>
        </p:nvSpPr>
        <p:spPr>
          <a:xfrm>
            <a:off x="457200" y="1447801"/>
            <a:ext cx="8229600" cy="1523999"/>
          </a:xfrm>
        </p:spPr>
        <p:txBody>
          <a:bodyPr>
            <a:normAutofit/>
          </a:bodyPr>
          <a:lstStyle/>
          <a:p>
            <a:r>
              <a:rPr lang="en-US" dirty="0" smtClean="0"/>
              <a:t>Checking is made much easier when YAMM is used to control the buffers in which the writes/reads are done.</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3048000"/>
            <a:ext cx="5046937" cy="2972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1656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MAM – UVM Solution</a:t>
            </a:r>
            <a:endParaRPr lang="en-US" dirty="0"/>
          </a:p>
        </p:txBody>
      </p:sp>
      <p:sp>
        <p:nvSpPr>
          <p:cNvPr id="3" name="Content Placeholder 2"/>
          <p:cNvSpPr>
            <a:spLocks noGrp="1"/>
          </p:cNvSpPr>
          <p:nvPr>
            <p:ph idx="1"/>
          </p:nvPr>
        </p:nvSpPr>
        <p:spPr/>
        <p:txBody>
          <a:bodyPr/>
          <a:lstStyle/>
          <a:p>
            <a:r>
              <a:rPr lang="en-US" dirty="0" smtClean="0"/>
              <a:t>Oriented towards memory modeling</a:t>
            </a:r>
          </a:p>
          <a:p>
            <a:r>
              <a:rPr lang="en-US" dirty="0" smtClean="0"/>
              <a:t>MAM is used with UVM_MEM to reserve specific memory regions</a:t>
            </a:r>
          </a:p>
          <a:p>
            <a:r>
              <a:rPr lang="en-US" dirty="0" smtClean="0"/>
              <a:t>Supports only “greedy” allocation mode</a:t>
            </a:r>
          </a:p>
          <a:p>
            <a:r>
              <a:rPr lang="en-US" dirty="0" smtClean="0"/>
              <a:t>Specific regions can be freed or entire memory can be wiped</a:t>
            </a:r>
          </a:p>
          <a:p>
            <a:r>
              <a:rPr lang="en-US" dirty="0" smtClean="0"/>
              <a:t>Memory state can be returned as a string</a:t>
            </a:r>
            <a:endParaRPr lang="en-US" dirty="0"/>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15</a:t>
            </a:fld>
            <a:endParaRPr lang="en-US" dirty="0"/>
          </a:p>
        </p:txBody>
      </p:sp>
    </p:spTree>
    <p:extLst>
      <p:ext uri="{BB962C8B-B14F-4D97-AF65-F5344CB8AC3E}">
        <p14:creationId xmlns:p14="http://schemas.microsoft.com/office/powerpoint/2010/main" val="3942983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MAM vs YAMM – Feature Wise (1)</a:t>
            </a:r>
            <a:endParaRPr lang="en-US" dirty="0"/>
          </a:p>
        </p:txBody>
      </p:sp>
      <p:sp>
        <p:nvSpPr>
          <p:cNvPr id="3" name="Content Placeholder 2"/>
          <p:cNvSpPr>
            <a:spLocks noGrp="1"/>
          </p:cNvSpPr>
          <p:nvPr>
            <p:ph idx="1"/>
          </p:nvPr>
        </p:nvSpPr>
        <p:spPr/>
        <p:txBody>
          <a:bodyPr>
            <a:normAutofit fontScale="92500"/>
          </a:bodyPr>
          <a:lstStyle/>
          <a:p>
            <a:r>
              <a:rPr lang="en-US" dirty="0" smtClean="0"/>
              <a:t>Memory</a:t>
            </a:r>
          </a:p>
          <a:p>
            <a:pPr lvl="1"/>
            <a:r>
              <a:rPr lang="en-US" dirty="0" smtClean="0"/>
              <a:t>UVM_MAM is linked to UVM_MEM which provides the memory locations used for storing data</a:t>
            </a:r>
          </a:p>
          <a:p>
            <a:pPr lvl="1"/>
            <a:r>
              <a:rPr lang="en-US" dirty="0" smtClean="0"/>
              <a:t>YAMM top level as well as every individual buffer contains a memory map composed of multiple buffers that can store simple data</a:t>
            </a:r>
          </a:p>
          <a:p>
            <a:r>
              <a:rPr lang="en-US" dirty="0" smtClean="0"/>
              <a:t>Allocation</a:t>
            </a:r>
          </a:p>
          <a:p>
            <a:pPr lvl="1"/>
            <a:r>
              <a:rPr lang="en-US" dirty="0" smtClean="0"/>
              <a:t>UVM_MAM can only allocate on previously unallocated memory (2 allocation modes) </a:t>
            </a:r>
          </a:p>
          <a:p>
            <a:pPr lvl="1"/>
            <a:r>
              <a:rPr lang="en-US" dirty="0" smtClean="0"/>
              <a:t>YAMM can allocate new buffers in either unallocated memory or inside an already allocated buffer (6 allocation modes)</a:t>
            </a:r>
            <a:endParaRPr lang="en-US" dirty="0"/>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16</a:t>
            </a:fld>
            <a:endParaRPr lang="en-US" dirty="0"/>
          </a:p>
        </p:txBody>
      </p:sp>
    </p:spTree>
    <p:extLst>
      <p:ext uri="{BB962C8B-B14F-4D97-AF65-F5344CB8AC3E}">
        <p14:creationId xmlns:p14="http://schemas.microsoft.com/office/powerpoint/2010/main" val="3052916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MAM vs YAMM – Feature Wise (2)</a:t>
            </a:r>
            <a:endParaRPr lang="en-US" dirty="0"/>
          </a:p>
        </p:txBody>
      </p:sp>
      <p:sp>
        <p:nvSpPr>
          <p:cNvPr id="3" name="Content Placeholder 2"/>
          <p:cNvSpPr>
            <a:spLocks noGrp="1"/>
          </p:cNvSpPr>
          <p:nvPr>
            <p:ph idx="1"/>
          </p:nvPr>
        </p:nvSpPr>
        <p:spPr/>
        <p:txBody>
          <a:bodyPr>
            <a:normAutofit/>
          </a:bodyPr>
          <a:lstStyle/>
          <a:p>
            <a:r>
              <a:rPr lang="en-US" dirty="0" smtClean="0"/>
              <a:t>Finding buffers</a:t>
            </a:r>
          </a:p>
          <a:p>
            <a:pPr lvl="1"/>
            <a:r>
              <a:rPr lang="en-US" dirty="0" smtClean="0"/>
              <a:t>UVM_MAM provides only an iterator; user must implement the search functions</a:t>
            </a:r>
          </a:p>
          <a:p>
            <a:pPr lvl="1"/>
            <a:r>
              <a:rPr lang="en-US" dirty="0" smtClean="0"/>
              <a:t>YAMM provides support for finding and modifying buffers by different criteria</a:t>
            </a:r>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17</a:t>
            </a:fld>
            <a:endParaRPr lang="en-US" dirty="0"/>
          </a:p>
        </p:txBody>
      </p:sp>
    </p:spTree>
    <p:extLst>
      <p:ext uri="{BB962C8B-B14F-4D97-AF65-F5344CB8AC3E}">
        <p14:creationId xmlns:p14="http://schemas.microsoft.com/office/powerpoint/2010/main" val="1702753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MAM vs YAMM – Feature Wise (3)</a:t>
            </a:r>
            <a:endParaRPr lang="en-US" dirty="0"/>
          </a:p>
        </p:txBody>
      </p:sp>
      <p:sp>
        <p:nvSpPr>
          <p:cNvPr id="3" name="Content Placeholder 2"/>
          <p:cNvSpPr>
            <a:spLocks noGrp="1"/>
          </p:cNvSpPr>
          <p:nvPr>
            <p:ph idx="1"/>
          </p:nvPr>
        </p:nvSpPr>
        <p:spPr/>
        <p:txBody>
          <a:bodyPr>
            <a:normAutofit/>
          </a:bodyPr>
          <a:lstStyle/>
          <a:p>
            <a:r>
              <a:rPr lang="en-US" dirty="0" smtClean="0"/>
              <a:t>Ease of use</a:t>
            </a:r>
          </a:p>
          <a:p>
            <a:pPr lvl="1"/>
            <a:r>
              <a:rPr lang="en-US" dirty="0" smtClean="0"/>
              <a:t>UVM_MAM is complex and rather hard to use and for features beyond reserving and freeing regions user has to go to objects higher in hierarchy</a:t>
            </a:r>
          </a:p>
          <a:p>
            <a:pPr lvl="1"/>
            <a:r>
              <a:rPr lang="en-US" dirty="0" smtClean="0"/>
              <a:t>YAMM has a more user friendly API, memory map can be accessed by calling functions on the top level and also specific regions can be accessed by calling same functions on the chosen buffers</a:t>
            </a:r>
            <a:endParaRPr lang="en-US" dirty="0"/>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18</a:t>
            </a:fld>
            <a:endParaRPr lang="en-US" dirty="0"/>
          </a:p>
        </p:txBody>
      </p:sp>
    </p:spTree>
    <p:extLst>
      <p:ext uri="{BB962C8B-B14F-4D97-AF65-F5344CB8AC3E}">
        <p14:creationId xmlns:p14="http://schemas.microsoft.com/office/powerpoint/2010/main" val="2389805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test - Parameters</a:t>
            </a:r>
            <a:endParaRPr lang="en-US" dirty="0"/>
          </a:p>
        </p:txBody>
      </p:sp>
      <p:sp>
        <p:nvSpPr>
          <p:cNvPr id="3" name="Content Placeholder 2"/>
          <p:cNvSpPr>
            <a:spLocks noGrp="1"/>
          </p:cNvSpPr>
          <p:nvPr>
            <p:ph idx="1"/>
          </p:nvPr>
        </p:nvSpPr>
        <p:spPr/>
        <p:txBody>
          <a:bodyPr/>
          <a:lstStyle/>
          <a:p>
            <a:r>
              <a:rPr lang="en-US" dirty="0" smtClean="0"/>
              <a:t>Memory space of 1G</a:t>
            </a:r>
          </a:p>
          <a:p>
            <a:r>
              <a:rPr lang="en-US" dirty="0" smtClean="0"/>
              <a:t>Allocation of 5000 buffers of size 100</a:t>
            </a:r>
          </a:p>
          <a:p>
            <a:r>
              <a:rPr lang="en-US" dirty="0" smtClean="0"/>
              <a:t>Measuring the time taken for allocation every 100 allocations</a:t>
            </a:r>
          </a:p>
          <a:p>
            <a:r>
              <a:rPr lang="en-US" dirty="0" smtClean="0"/>
              <a:t>For MAM, request_region() with default policy</a:t>
            </a:r>
          </a:p>
          <a:p>
            <a:r>
              <a:rPr lang="en-US" dirty="0" smtClean="0"/>
              <a:t>For YAMM, allocate_by_size() with RANDOM_FIT allocation mode was used</a:t>
            </a:r>
            <a:endParaRPr lang="en-US" dirty="0"/>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19</a:t>
            </a:fld>
            <a:endParaRPr lang="en-US" dirty="0"/>
          </a:p>
        </p:txBody>
      </p:sp>
    </p:spTree>
    <p:extLst>
      <p:ext uri="{BB962C8B-B14F-4D97-AF65-F5344CB8AC3E}">
        <p14:creationId xmlns:p14="http://schemas.microsoft.com/office/powerpoint/2010/main" val="3222281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Theory</a:t>
            </a:r>
          </a:p>
          <a:p>
            <a:pPr lvl="1"/>
            <a:r>
              <a:rPr lang="en-US" dirty="0" smtClean="0"/>
              <a:t>Memory Management Introduction</a:t>
            </a:r>
          </a:p>
          <a:p>
            <a:pPr lvl="1"/>
            <a:r>
              <a:rPr lang="en-US" dirty="0" smtClean="0"/>
              <a:t>YAMM Overview: Features, Algorithm, Datatypes, API</a:t>
            </a:r>
          </a:p>
          <a:p>
            <a:r>
              <a:rPr lang="en-US" dirty="0" smtClean="0"/>
              <a:t>Comparison with UVM_MAM</a:t>
            </a:r>
          </a:p>
          <a:p>
            <a:pPr lvl="1"/>
            <a:r>
              <a:rPr lang="en-US" dirty="0" smtClean="0"/>
              <a:t>Feature-wise</a:t>
            </a:r>
          </a:p>
          <a:p>
            <a:pPr lvl="1"/>
            <a:r>
              <a:rPr lang="en-US" dirty="0" smtClean="0"/>
              <a:t>Performance-wise</a:t>
            </a:r>
          </a:p>
          <a:p>
            <a:r>
              <a:rPr lang="en-US" dirty="0" smtClean="0"/>
              <a:t>Examples</a:t>
            </a:r>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test – MAM vs YAMM</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1752600"/>
            <a:ext cx="7966814" cy="2877074"/>
          </a:xfrm>
        </p:spPr>
      </p:pic>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20</a:t>
            </a:fld>
            <a:endParaRPr lang="en-US" dirty="0"/>
          </a:p>
        </p:txBody>
      </p:sp>
      <p:sp>
        <p:nvSpPr>
          <p:cNvPr id="8" name="TextBox 7"/>
          <p:cNvSpPr txBox="1"/>
          <p:nvPr/>
        </p:nvSpPr>
        <p:spPr>
          <a:xfrm>
            <a:off x="3281691" y="5029200"/>
            <a:ext cx="2864887" cy="369332"/>
          </a:xfrm>
          <a:prstGeom prst="rect">
            <a:avLst/>
          </a:prstGeom>
          <a:noFill/>
        </p:spPr>
        <p:txBody>
          <a:bodyPr wrap="none" rtlCol="0">
            <a:spAutoFit/>
          </a:bodyPr>
          <a:lstStyle/>
          <a:p>
            <a:r>
              <a:rPr lang="en-US" dirty="0" smtClean="0"/>
              <a:t>More than 200x the speed</a:t>
            </a:r>
            <a:endParaRPr lang="en-US" dirty="0"/>
          </a:p>
        </p:txBody>
      </p:sp>
    </p:spTree>
    <p:extLst>
      <p:ext uri="{BB962C8B-B14F-4D97-AF65-F5344CB8AC3E}">
        <p14:creationId xmlns:p14="http://schemas.microsoft.com/office/powerpoint/2010/main" val="4973685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 Initialization Example</a:t>
            </a:r>
            <a:endParaRPr lang="en-US" dirty="0"/>
          </a:p>
        </p:txBody>
      </p:sp>
      <p:sp>
        <p:nvSpPr>
          <p:cNvPr id="3" name="Content Placeholder 2"/>
          <p:cNvSpPr>
            <a:spLocks noGrp="1"/>
          </p:cNvSpPr>
          <p:nvPr>
            <p:ph idx="1"/>
          </p:nvPr>
        </p:nvSpPr>
        <p:spPr/>
        <p:txBody>
          <a:bodyPr>
            <a:normAutofit/>
          </a:bodyPr>
          <a:lstStyle/>
          <a:p>
            <a:pPr marL="0" indent="0">
              <a:buNone/>
            </a:pPr>
            <a:endParaRPr lang="en-ZA" b="1" dirty="0" smtClean="0">
              <a:latin typeface="Courier New" panose="02070309020205020404" pitchFamily="49" charset="0"/>
              <a:cs typeface="Courier New" panose="02070309020205020404" pitchFamily="49" charset="0"/>
            </a:endParaRPr>
          </a:p>
          <a:p>
            <a:pPr marL="0" indent="0">
              <a:buNone/>
            </a:pPr>
            <a:endParaRPr lang="en-ZA" sz="2000" b="1" dirty="0" smtClean="0">
              <a:latin typeface="Courier New" panose="02070309020205020404" pitchFamily="49" charset="0"/>
              <a:cs typeface="Courier New" panose="02070309020205020404" pitchFamily="49" charset="0"/>
            </a:endParaRPr>
          </a:p>
          <a:p>
            <a:pPr marL="0" indent="0">
              <a:buNone/>
            </a:pPr>
            <a:endParaRPr lang="en-ZA" sz="2000" b="1" dirty="0">
              <a:latin typeface="Courier New" panose="02070309020205020404" pitchFamily="49" charset="0"/>
              <a:cs typeface="Courier New" panose="02070309020205020404" pitchFamily="49" charset="0"/>
            </a:endParaRPr>
          </a:p>
          <a:p>
            <a:pPr marL="0" indent="0">
              <a:buNone/>
            </a:pPr>
            <a:r>
              <a:rPr lang="en-ZA" sz="2000" b="1" dirty="0" smtClean="0">
                <a:latin typeface="Courier New" panose="02070309020205020404" pitchFamily="49" charset="0"/>
                <a:cs typeface="Courier New" panose="02070309020205020404" pitchFamily="49" charset="0"/>
              </a:rPr>
              <a:t>yamm </a:t>
            </a:r>
            <a:r>
              <a:rPr lang="en-ZA" sz="2000" b="1" dirty="0">
                <a:latin typeface="Courier New" panose="02070309020205020404" pitchFamily="49" charset="0"/>
                <a:cs typeface="Courier New" panose="02070309020205020404" pitchFamily="49" charset="0"/>
              </a:rPr>
              <a:t>new_memory;</a:t>
            </a:r>
          </a:p>
          <a:p>
            <a:pPr marL="0" indent="0">
              <a:buNone/>
            </a:pPr>
            <a:r>
              <a:rPr lang="en-ZA" sz="2000" b="1" dirty="0">
                <a:latin typeface="Courier New" panose="02070309020205020404" pitchFamily="49" charset="0"/>
                <a:cs typeface="Courier New" panose="02070309020205020404" pitchFamily="49" charset="0"/>
              </a:rPr>
              <a:t>yamm_size_width memory_size = 10000;</a:t>
            </a:r>
          </a:p>
          <a:p>
            <a:pPr marL="0" indent="0">
              <a:buNone/>
            </a:pPr>
            <a:r>
              <a:rPr lang="en-ZA" sz="2000" b="1" dirty="0">
                <a:latin typeface="Courier New" panose="02070309020205020404" pitchFamily="49" charset="0"/>
                <a:cs typeface="Courier New" panose="02070309020205020404" pitchFamily="49" charset="0"/>
              </a:rPr>
              <a:t>new_memory = new;</a:t>
            </a:r>
          </a:p>
          <a:p>
            <a:pPr marL="0" indent="0">
              <a:buNone/>
            </a:pPr>
            <a:r>
              <a:rPr lang="en-ZA" sz="2000" b="1" dirty="0">
                <a:latin typeface="Courier New" panose="02070309020205020404" pitchFamily="49" charset="0"/>
                <a:cs typeface="Courier New" panose="02070309020205020404" pitchFamily="49" charset="0"/>
              </a:rPr>
              <a:t>new_memory.build(“memory_name”, memory_size);</a:t>
            </a:r>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21</a:t>
            </a:fld>
            <a:endParaRPr lang="en-US" dirty="0"/>
          </a:p>
        </p:txBody>
      </p:sp>
    </p:spTree>
    <p:extLst>
      <p:ext uri="{BB962C8B-B14F-4D97-AF65-F5344CB8AC3E}">
        <p14:creationId xmlns:p14="http://schemas.microsoft.com/office/powerpoint/2010/main" val="26022172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 Sequence Example</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latin typeface="Courier New" panose="02070309020205020404" pitchFamily="49" charset="0"/>
                <a:cs typeface="Courier New" panose="02070309020205020404" pitchFamily="49" charset="0"/>
              </a:rPr>
              <a:t>class user_sequence extends uvm_sequence;</a:t>
            </a:r>
          </a:p>
          <a:p>
            <a:pPr marL="0" indent="0">
              <a:buNone/>
            </a:pPr>
            <a:r>
              <a:rPr lang="en-US" dirty="0">
                <a:latin typeface="Courier New" panose="02070309020205020404" pitchFamily="49" charset="0"/>
                <a:cs typeface="Courier New" panose="02070309020205020404" pitchFamily="49" charset="0"/>
              </a:rPr>
              <a:t>   rand int unsigned access_size;</a:t>
            </a:r>
          </a:p>
          <a:p>
            <a:pPr marL="0" indent="0">
              <a:buNone/>
            </a:pP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task body();</a:t>
            </a:r>
          </a:p>
          <a:p>
            <a:pPr marL="0" indent="0">
              <a:buNone/>
            </a:pPr>
            <a:r>
              <a:rPr lang="en-US" b="1" dirty="0">
                <a:latin typeface="Courier New" panose="02070309020205020404" pitchFamily="49" charset="0"/>
                <a:cs typeface="Courier New" panose="02070309020205020404" pitchFamily="49" charset="0"/>
              </a:rPr>
              <a:t>      </a:t>
            </a:r>
            <a:r>
              <a:rPr lang="en-US" b="1" dirty="0">
                <a:solidFill>
                  <a:srgbClr val="FF0000"/>
                </a:solidFill>
                <a:latin typeface="Courier New" panose="02070309020205020404" pitchFamily="49" charset="0"/>
                <a:cs typeface="Courier New" panose="02070309020205020404" pitchFamily="49" charset="0"/>
              </a:rPr>
              <a:t>yamm_buffer buffer = p_sequencer.user_memory.allocate_by_size(access_size);</a:t>
            </a:r>
          </a:p>
          <a:p>
            <a:pPr marL="0" indent="0">
              <a:buNone/>
            </a:pPr>
            <a:r>
              <a:rPr lang="en-US" b="1" dirty="0">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`uvm_do_with(user_item, {</a:t>
            </a:r>
          </a:p>
          <a:p>
            <a:pPr marL="0" indent="0">
              <a:buNone/>
            </a:pPr>
            <a:r>
              <a:rPr lang="en-US" b="1" dirty="0">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address == </a:t>
            </a:r>
            <a:r>
              <a:rPr lang="en-US" b="1" dirty="0" smtClean="0">
                <a:solidFill>
                  <a:srgbClr val="FF0000"/>
                </a:solidFill>
                <a:latin typeface="Courier New" panose="02070309020205020404" pitchFamily="49" charset="0"/>
                <a:cs typeface="Courier New" panose="02070309020205020404" pitchFamily="49" charset="0"/>
              </a:rPr>
              <a:t>buffer.get_start_addr()</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pPr marL="0" indent="0">
              <a:buNone/>
            </a:pPr>
            <a:r>
              <a:rPr lang="en-US" b="1" dirty="0">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size == </a:t>
            </a:r>
            <a:r>
              <a:rPr lang="en-US" b="1" dirty="0" smtClean="0">
                <a:solidFill>
                  <a:srgbClr val="FF0000"/>
                </a:solidFill>
                <a:latin typeface="Courier New" panose="02070309020205020404" pitchFamily="49" charset="0"/>
                <a:cs typeface="Courier New" panose="02070309020205020404" pitchFamily="49" charset="0"/>
              </a:rPr>
              <a:t>buffer.get_size()</a:t>
            </a:r>
            <a:r>
              <a:rPr lang="en-US" dirty="0" smtClean="0">
                <a:latin typeface="Courier New" panose="02070309020205020404" pitchFamily="49" charset="0"/>
                <a:cs typeface="Courier New" panose="02070309020205020404" pitchFamily="49" charset="0"/>
              </a:rPr>
              <a:t>;</a:t>
            </a:r>
          </a:p>
          <a:p>
            <a:pPr marL="0" indent="0">
              <a:buNone/>
            </a:pPr>
            <a:r>
              <a:rPr lang="en-US" b="1" dirty="0" smtClean="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data == </a:t>
            </a:r>
            <a:r>
              <a:rPr lang="en-US" b="1" dirty="0" smtClean="0">
                <a:solidFill>
                  <a:srgbClr val="FF0000"/>
                </a:solidFill>
                <a:latin typeface="Courier New" panose="02070309020205020404" pitchFamily="49" charset="0"/>
                <a:cs typeface="Courier New" panose="02070309020205020404" pitchFamily="49" charset="0"/>
              </a:rPr>
              <a:t>buffer.get_contents()</a:t>
            </a:r>
            <a:r>
              <a:rPr lang="en-US" dirty="0" smtClean="0">
                <a:latin typeface="Courier New" panose="02070309020205020404" pitchFamily="49" charset="0"/>
                <a:cs typeface="Courier New" panose="02070309020205020404" pitchFamily="49" charset="0"/>
              </a:rPr>
              <a:t>;</a:t>
            </a:r>
          </a:p>
          <a:p>
            <a:pPr marL="0" indent="0">
              <a:buNone/>
            </a:pPr>
            <a:r>
              <a:rPr lang="en-US" dirty="0" smtClean="0">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   endtask</a:t>
            </a:r>
          </a:p>
          <a:p>
            <a:pPr marL="0" indent="0">
              <a:buNone/>
            </a:pPr>
            <a:r>
              <a:rPr lang="en-US" dirty="0">
                <a:latin typeface="Courier New" panose="02070309020205020404" pitchFamily="49" charset="0"/>
                <a:cs typeface="Courier New" panose="02070309020205020404" pitchFamily="49" charset="0"/>
              </a:rPr>
              <a:t>endclass</a:t>
            </a:r>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22</a:t>
            </a:fld>
            <a:endParaRPr lang="en-US" dirty="0"/>
          </a:p>
        </p:txBody>
      </p:sp>
    </p:spTree>
    <p:extLst>
      <p:ext uri="{BB962C8B-B14F-4D97-AF65-F5344CB8AC3E}">
        <p14:creationId xmlns:p14="http://schemas.microsoft.com/office/powerpoint/2010/main" val="23910472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 Scoreboard example</a:t>
            </a:r>
            <a:endParaRPr lang="en-US" dirty="0"/>
          </a:p>
        </p:txBody>
      </p:sp>
      <p:sp>
        <p:nvSpPr>
          <p:cNvPr id="3" name="Content Placeholder 2"/>
          <p:cNvSpPr>
            <a:spLocks noGrp="1"/>
          </p:cNvSpPr>
          <p:nvPr>
            <p:ph idx="1"/>
          </p:nvPr>
        </p:nvSpPr>
        <p:spPr/>
        <p:txBody>
          <a:bodyPr>
            <a:normAutofit/>
          </a:bodyPr>
          <a:lstStyle/>
          <a:p>
            <a:pPr marL="0" lvl="0" indent="0">
              <a:buNone/>
            </a:pPr>
            <a:r>
              <a:rPr lang="en-ZA" sz="2000" dirty="0">
                <a:solidFill>
                  <a:prstClr val="black"/>
                </a:solidFill>
                <a:latin typeface="Courier New" panose="02070309020205020404" pitchFamily="49" charset="0"/>
                <a:cs typeface="Courier New" panose="02070309020205020404" pitchFamily="49" charset="0"/>
              </a:rPr>
              <a:t>class user_scoreboard;</a:t>
            </a:r>
          </a:p>
          <a:p>
            <a:pPr marL="0" lvl="0" indent="0">
              <a:buNone/>
            </a:pPr>
            <a:r>
              <a:rPr lang="en-ZA" sz="2000" b="1" dirty="0">
                <a:solidFill>
                  <a:prstClr val="black"/>
                </a:solidFill>
                <a:latin typeface="Courier New" panose="02070309020205020404" pitchFamily="49" charset="0"/>
                <a:cs typeface="Courier New" panose="02070309020205020404" pitchFamily="49" charset="0"/>
              </a:rPr>
              <a:t>   </a:t>
            </a:r>
            <a:r>
              <a:rPr lang="en-ZA" sz="2000" b="1" dirty="0">
                <a:solidFill>
                  <a:srgbClr val="FF0000"/>
                </a:solidFill>
                <a:latin typeface="Courier New" panose="02070309020205020404" pitchFamily="49" charset="0"/>
                <a:cs typeface="Courier New" panose="02070309020205020404" pitchFamily="49" charset="0"/>
              </a:rPr>
              <a:t>yamm user_memory</a:t>
            </a:r>
            <a:r>
              <a:rPr lang="en-ZA" sz="2000" dirty="0">
                <a:solidFill>
                  <a:prstClr val="black"/>
                </a:solidFill>
                <a:latin typeface="Courier New" panose="02070309020205020404" pitchFamily="49" charset="0"/>
                <a:cs typeface="Courier New" panose="02070309020205020404" pitchFamily="49" charset="0"/>
              </a:rPr>
              <a:t>;</a:t>
            </a:r>
          </a:p>
          <a:p>
            <a:pPr marL="0" lvl="0" indent="0">
              <a:buNone/>
            </a:pPr>
            <a:r>
              <a:rPr lang="en-ZA" sz="2000" b="1" dirty="0">
                <a:solidFill>
                  <a:prstClr val="black"/>
                </a:solidFill>
                <a:latin typeface="Courier New" panose="02070309020205020404" pitchFamily="49" charset="0"/>
                <a:cs typeface="Courier New" panose="02070309020205020404" pitchFamily="49" charset="0"/>
              </a:rPr>
              <a:t>   ...   </a:t>
            </a:r>
          </a:p>
          <a:p>
            <a:pPr marL="0" lvl="0" indent="0">
              <a:buNone/>
            </a:pPr>
            <a:r>
              <a:rPr lang="en-ZA" sz="2000" b="1" dirty="0">
                <a:solidFill>
                  <a:prstClr val="black"/>
                </a:solidFill>
                <a:latin typeface="Courier New" panose="02070309020205020404" pitchFamily="49" charset="0"/>
                <a:cs typeface="Courier New" panose="02070309020205020404" pitchFamily="49" charset="0"/>
              </a:rPr>
              <a:t>   </a:t>
            </a:r>
            <a:r>
              <a:rPr lang="en-ZA" sz="2000" dirty="0">
                <a:solidFill>
                  <a:prstClr val="black"/>
                </a:solidFill>
                <a:latin typeface="Courier New" panose="02070309020205020404" pitchFamily="49" charset="0"/>
                <a:cs typeface="Courier New" panose="02070309020205020404" pitchFamily="49" charset="0"/>
              </a:rPr>
              <a:t>//function checks if the current access is done to a previously allocated address</a:t>
            </a:r>
          </a:p>
          <a:p>
            <a:pPr marL="0" lvl="0" indent="0">
              <a:buNone/>
            </a:pPr>
            <a:r>
              <a:rPr lang="en-ZA" sz="2000" dirty="0">
                <a:solidFill>
                  <a:prstClr val="black"/>
                </a:solidFill>
                <a:latin typeface="Courier New" panose="02070309020205020404" pitchFamily="49" charset="0"/>
                <a:cs typeface="Courier New" panose="02070309020205020404" pitchFamily="49" charset="0"/>
              </a:rPr>
              <a:t>   function void check_access(user_item item);</a:t>
            </a:r>
          </a:p>
          <a:p>
            <a:pPr marL="0" lvl="0" indent="0">
              <a:buNone/>
            </a:pPr>
            <a:r>
              <a:rPr lang="en-ZA" sz="2000" b="1" dirty="0">
                <a:solidFill>
                  <a:prstClr val="black"/>
                </a:solidFill>
                <a:latin typeface="Courier New" panose="02070309020205020404" pitchFamily="49" charset="0"/>
                <a:cs typeface="Courier New" panose="02070309020205020404" pitchFamily="49" charset="0"/>
              </a:rPr>
              <a:t>      </a:t>
            </a:r>
            <a:r>
              <a:rPr lang="en-ZA" sz="2000" dirty="0">
                <a:solidFill>
                  <a:prstClr val="black"/>
                </a:solidFill>
                <a:latin typeface="Courier New" panose="02070309020205020404" pitchFamily="49" charset="0"/>
                <a:cs typeface="Courier New" panose="02070309020205020404" pitchFamily="49" charset="0"/>
              </a:rPr>
              <a:t>if(</a:t>
            </a:r>
            <a:r>
              <a:rPr lang="en-ZA" sz="2000" b="1" dirty="0">
                <a:solidFill>
                  <a:srgbClr val="FF0000"/>
                </a:solidFill>
                <a:latin typeface="Courier New" panose="02070309020205020404" pitchFamily="49" charset="0"/>
                <a:cs typeface="Courier New" panose="02070309020205020404" pitchFamily="49" charset="0"/>
              </a:rPr>
              <a:t>user_memory.get_buffer(item.addr)</a:t>
            </a:r>
            <a:r>
              <a:rPr lang="en-ZA" sz="2000" b="1" dirty="0">
                <a:solidFill>
                  <a:prstClr val="black"/>
                </a:solidFill>
                <a:latin typeface="Courier New" panose="02070309020205020404" pitchFamily="49" charset="0"/>
                <a:cs typeface="Courier New" panose="02070309020205020404" pitchFamily="49" charset="0"/>
              </a:rPr>
              <a:t> </a:t>
            </a:r>
            <a:r>
              <a:rPr lang="en-ZA" sz="2000" dirty="0">
                <a:solidFill>
                  <a:prstClr val="black"/>
                </a:solidFill>
                <a:latin typeface="Courier New" panose="02070309020205020404" pitchFamily="49" charset="0"/>
                <a:cs typeface="Courier New" panose="02070309020205020404" pitchFamily="49" charset="0"/>
              </a:rPr>
              <a:t>== null)</a:t>
            </a:r>
          </a:p>
          <a:p>
            <a:pPr marL="0" lvl="0" indent="0">
              <a:buNone/>
            </a:pPr>
            <a:r>
              <a:rPr lang="en-ZA" sz="2000" b="1" dirty="0">
                <a:solidFill>
                  <a:prstClr val="black"/>
                </a:solidFill>
                <a:latin typeface="Courier New" panose="02070309020205020404" pitchFamily="49" charset="0"/>
                <a:cs typeface="Courier New" panose="02070309020205020404" pitchFamily="49" charset="0"/>
              </a:rPr>
              <a:t>         </a:t>
            </a:r>
            <a:r>
              <a:rPr lang="en-ZA" sz="2000" dirty="0">
                <a:solidFill>
                  <a:prstClr val="black"/>
                </a:solidFill>
                <a:latin typeface="Courier New" panose="02070309020205020404" pitchFamily="49" charset="0"/>
                <a:cs typeface="Courier New" panose="02070309020205020404" pitchFamily="49" charset="0"/>
              </a:rPr>
              <a:t>`uvm_error(get_name(), "Access detected to a non-allocated memory address!")</a:t>
            </a:r>
          </a:p>
          <a:p>
            <a:pPr marL="0" lvl="0" indent="0">
              <a:buNone/>
            </a:pPr>
            <a:r>
              <a:rPr lang="en-ZA" sz="2000" dirty="0">
                <a:solidFill>
                  <a:prstClr val="black"/>
                </a:solidFill>
                <a:latin typeface="Courier New" panose="02070309020205020404" pitchFamily="49" charset="0"/>
                <a:cs typeface="Courier New" panose="02070309020205020404" pitchFamily="49" charset="0"/>
              </a:rPr>
              <a:t>   endfunction</a:t>
            </a:r>
          </a:p>
          <a:p>
            <a:pPr marL="0" lvl="0" indent="0">
              <a:buNone/>
            </a:pPr>
            <a:r>
              <a:rPr lang="en-ZA" sz="2000" dirty="0">
                <a:solidFill>
                  <a:prstClr val="black"/>
                </a:solidFill>
                <a:latin typeface="Courier New" panose="02070309020205020404" pitchFamily="49" charset="0"/>
                <a:cs typeface="Courier New" panose="02070309020205020404" pitchFamily="49" charset="0"/>
              </a:rPr>
              <a:t>endclass</a:t>
            </a:r>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23</a:t>
            </a:fld>
            <a:endParaRPr lang="en-US" dirty="0"/>
          </a:p>
        </p:txBody>
      </p:sp>
    </p:spTree>
    <p:extLst>
      <p:ext uri="{BB962C8B-B14F-4D97-AF65-F5344CB8AC3E}">
        <p14:creationId xmlns:p14="http://schemas.microsoft.com/office/powerpoint/2010/main" val="42757198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YAMM Availability</a:t>
            </a:r>
            <a:endParaRPr lang="en-US" dirty="0"/>
          </a:p>
        </p:txBody>
      </p:sp>
      <p:sp>
        <p:nvSpPr>
          <p:cNvPr id="3" name="Content Placeholder 2"/>
          <p:cNvSpPr>
            <a:spLocks noGrp="1"/>
          </p:cNvSpPr>
          <p:nvPr>
            <p:ph idx="1"/>
          </p:nvPr>
        </p:nvSpPr>
        <p:spPr/>
        <p:txBody>
          <a:bodyPr/>
          <a:lstStyle/>
          <a:p>
            <a:r>
              <a:rPr lang="en-US" dirty="0" smtClean="0"/>
              <a:t>Open Source under Apache 2.0 license</a:t>
            </a:r>
          </a:p>
          <a:p>
            <a:r>
              <a:rPr lang="en-US" dirty="0" smtClean="0"/>
              <a:t>Available in both SystemVerilog and C++ as well</a:t>
            </a:r>
          </a:p>
          <a:p>
            <a:r>
              <a:rPr lang="en-US" dirty="0" smtClean="0"/>
              <a:t>Blog: </a:t>
            </a:r>
            <a:r>
              <a:rPr lang="en-US" dirty="0" smtClean="0">
                <a:hlinkClick r:id="rId2"/>
              </a:rPr>
              <a:t>www.amiq.com/consulting/blog</a:t>
            </a:r>
            <a:endParaRPr lang="en-US" dirty="0" smtClean="0"/>
          </a:p>
          <a:p>
            <a:r>
              <a:rPr lang="en-US" dirty="0" smtClean="0"/>
              <a:t>Github: </a:t>
            </a:r>
            <a:r>
              <a:rPr lang="en-US" dirty="0" smtClean="0">
                <a:hlinkClick r:id="rId3"/>
              </a:rPr>
              <a:t>www.github.com/amiq-consulting/yamm</a:t>
            </a:r>
            <a:endParaRPr lang="en-US" dirty="0"/>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24</a:t>
            </a:fld>
            <a:endParaRPr lang="en-US" dirty="0"/>
          </a:p>
        </p:txBody>
      </p:sp>
    </p:spTree>
    <p:extLst>
      <p:ext uri="{BB962C8B-B14F-4D97-AF65-F5344CB8AC3E}">
        <p14:creationId xmlns:p14="http://schemas.microsoft.com/office/powerpoint/2010/main" val="39954655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Questions</a:t>
            </a:r>
            <a:endParaRPr lang="en-US" dirty="0"/>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25</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Memory Management – What is it?</a:t>
            </a:r>
            <a:endParaRPr lang="en-US" dirty="0"/>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3</a:t>
            </a:fld>
            <a:endParaRPr lang="en-US" dirty="0"/>
          </a:p>
        </p:txBody>
      </p:sp>
      <p:pic>
        <p:nvPicPr>
          <p:cNvPr id="6" name="Content Placeholder 5" descr="MemoryMap.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00948" y="1447800"/>
            <a:ext cx="2942104" cy="4495800"/>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Memory Management Requirements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864268130"/>
              </p:ext>
            </p:extLst>
          </p:nvPr>
        </p:nvGraphicFramePr>
        <p:xfrm>
          <a:off x="457200" y="1447800"/>
          <a:ext cx="8229600" cy="18542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Real Life</a:t>
                      </a:r>
                      <a:endParaRPr lang="en-US" dirty="0"/>
                    </a:p>
                  </a:txBody>
                  <a:tcPr/>
                </a:tc>
                <a:tc>
                  <a:txBody>
                    <a:bodyPr/>
                    <a:lstStyle/>
                    <a:p>
                      <a:r>
                        <a:rPr lang="en-US" dirty="0" smtClean="0"/>
                        <a:t>Verification</a:t>
                      </a:r>
                      <a:endParaRPr lang="en-US" dirty="0"/>
                    </a:p>
                  </a:txBody>
                  <a:tcPr/>
                </a:tc>
              </a:tr>
              <a:tr h="370840">
                <a:tc>
                  <a:txBody>
                    <a:bodyPr/>
                    <a:lstStyle/>
                    <a:p>
                      <a:r>
                        <a:rPr lang="en-US" dirty="0" smtClean="0"/>
                        <a:t>Provide memory buffers to programs</a:t>
                      </a:r>
                      <a:endParaRPr lang="en-US" dirty="0"/>
                    </a:p>
                  </a:txBody>
                  <a:tcPr/>
                </a:tc>
                <a:tc>
                  <a:txBody>
                    <a:bodyPr/>
                    <a:lstStyle/>
                    <a:p>
                      <a:r>
                        <a:rPr lang="en-US" dirty="0" smtClean="0"/>
                        <a:t>Support real life use cases</a:t>
                      </a:r>
                      <a:endParaRPr lang="en-US" dirty="0"/>
                    </a:p>
                  </a:txBody>
                  <a:tcPr/>
                </a:tc>
              </a:tr>
              <a:tr h="370840">
                <a:tc>
                  <a:txBody>
                    <a:bodyPr/>
                    <a:lstStyle/>
                    <a:p>
                      <a:r>
                        <a:rPr lang="en-US" dirty="0" smtClean="0"/>
                        <a:t>Prevent memory</a:t>
                      </a:r>
                      <a:r>
                        <a:rPr lang="en-US" baseline="0" dirty="0" smtClean="0"/>
                        <a:t> corruption</a:t>
                      </a:r>
                      <a:endParaRPr lang="en-US" dirty="0"/>
                    </a:p>
                  </a:txBody>
                  <a:tcPr/>
                </a:tc>
                <a:tc>
                  <a:txBody>
                    <a:bodyPr/>
                    <a:lstStyle/>
                    <a:p>
                      <a:r>
                        <a:rPr lang="en-US" dirty="0" smtClean="0"/>
                        <a:t>Provide randomization support</a:t>
                      </a:r>
                      <a:endParaRPr lang="en-US" dirty="0"/>
                    </a:p>
                  </a:txBody>
                  <a:tcPr/>
                </a:tc>
              </a:tr>
              <a:tr h="370840">
                <a:tc>
                  <a:txBody>
                    <a:bodyPr/>
                    <a:lstStyle/>
                    <a:p>
                      <a:r>
                        <a:rPr lang="en-US" dirty="0" smtClean="0"/>
                        <a:t>Reduce fragmentation</a:t>
                      </a:r>
                      <a:endParaRPr lang="en-US" dirty="0"/>
                    </a:p>
                  </a:txBody>
                  <a:tcPr/>
                </a:tc>
                <a:tc>
                  <a:txBody>
                    <a:bodyPr/>
                    <a:lstStyle/>
                    <a:p>
                      <a:r>
                        <a:rPr lang="en-US" dirty="0" smtClean="0"/>
                        <a:t>Provide debug support</a:t>
                      </a:r>
                      <a:endParaRPr lang="en-US" dirty="0"/>
                    </a:p>
                  </a:txBody>
                  <a:tcPr/>
                </a:tc>
              </a:tr>
              <a:tr h="370840">
                <a:tc>
                  <a:txBody>
                    <a:bodyPr/>
                    <a:lstStyle/>
                    <a:p>
                      <a:endParaRPr lang="en-US" dirty="0"/>
                    </a:p>
                  </a:txBody>
                  <a:tcPr/>
                </a:tc>
                <a:tc>
                  <a:txBody>
                    <a:bodyPr/>
                    <a:lstStyle/>
                    <a:p>
                      <a:r>
                        <a:rPr lang="en-US" dirty="0" smtClean="0"/>
                        <a:t>Not necessarily a memory model</a:t>
                      </a:r>
                      <a:endParaRPr lang="en-US" dirty="0"/>
                    </a:p>
                  </a:txBody>
                  <a:tcPr/>
                </a:tc>
              </a:tr>
            </a:tbl>
          </a:graphicData>
        </a:graphic>
      </p:graphicFrame>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YAMM Features (1)</a:t>
            </a:r>
            <a:endParaRPr lang="en-US" dirty="0"/>
          </a:p>
        </p:txBody>
      </p:sp>
      <p:sp>
        <p:nvSpPr>
          <p:cNvPr id="3" name="Content Placeholder 2"/>
          <p:cNvSpPr>
            <a:spLocks noGrp="1"/>
          </p:cNvSpPr>
          <p:nvPr>
            <p:ph idx="1"/>
          </p:nvPr>
        </p:nvSpPr>
        <p:spPr/>
        <p:txBody>
          <a:bodyPr/>
          <a:lstStyle/>
          <a:p>
            <a:r>
              <a:rPr lang="en-US" dirty="0" smtClean="0"/>
              <a:t>Implementations for SystemVerilog, C++</a:t>
            </a:r>
          </a:p>
          <a:p>
            <a:r>
              <a:rPr lang="en-US" dirty="0" smtClean="0"/>
              <a:t>Everything is a buffer</a:t>
            </a:r>
          </a:p>
          <a:p>
            <a:r>
              <a:rPr lang="en-US" dirty="0" smtClean="0"/>
              <a:t>Provides API for retrieval of allocated buffers</a:t>
            </a:r>
          </a:p>
          <a:p>
            <a:r>
              <a:rPr lang="en-US" dirty="0" smtClean="0"/>
              <a:t>Supports multiple allocation modes</a:t>
            </a:r>
          </a:p>
          <a:p>
            <a:r>
              <a:rPr lang="en-US" dirty="0" smtClean="0"/>
              <a:t>Supports memory granularity and address alignment</a:t>
            </a:r>
          </a:p>
          <a:p>
            <a:r>
              <a:rPr lang="en-US" dirty="0" smtClean="0"/>
              <a:t>Provides buffer content management</a:t>
            </a:r>
            <a:endParaRPr lang="en-US" dirty="0"/>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5</a:t>
            </a:fld>
            <a:endParaRPr lang="en-US" dirty="0"/>
          </a:p>
        </p:txBody>
      </p:sp>
    </p:spTree>
    <p:extLst>
      <p:ext uri="{BB962C8B-B14F-4D97-AF65-F5344CB8AC3E}">
        <p14:creationId xmlns:p14="http://schemas.microsoft.com/office/powerpoint/2010/main" val="3340861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YAMM Features (2)</a:t>
            </a:r>
            <a:endParaRPr lang="en-US" dirty="0"/>
          </a:p>
        </p:txBody>
      </p:sp>
      <p:sp>
        <p:nvSpPr>
          <p:cNvPr id="3" name="Content Placeholder 2"/>
          <p:cNvSpPr>
            <a:spLocks noGrp="1"/>
          </p:cNvSpPr>
          <p:nvPr>
            <p:ph idx="1"/>
          </p:nvPr>
        </p:nvSpPr>
        <p:spPr/>
        <p:txBody>
          <a:bodyPr/>
          <a:lstStyle/>
          <a:p>
            <a:r>
              <a:rPr lang="en-US" dirty="0" smtClean="0"/>
              <a:t>Buffers represent address spaces themselves</a:t>
            </a:r>
          </a:p>
          <a:p>
            <a:r>
              <a:rPr lang="en-US" dirty="0" smtClean="0"/>
              <a:t>Memory can be written to file or pretty-printed</a:t>
            </a:r>
          </a:p>
          <a:p>
            <a:r>
              <a:rPr lang="en-US" dirty="0" smtClean="0"/>
              <a:t>Provides usage and fragmentation statistics</a:t>
            </a:r>
          </a:p>
          <a:p>
            <a:r>
              <a:rPr lang="en-US" dirty="0" smtClean="0"/>
              <a:t>Can be easily extended for specific use cases</a:t>
            </a:r>
            <a:endParaRPr lang="en-US" dirty="0"/>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6</a:t>
            </a:fld>
            <a:endParaRPr lang="en-US" dirty="0"/>
          </a:p>
        </p:txBody>
      </p:sp>
    </p:spTree>
    <p:extLst>
      <p:ext uri="{BB962C8B-B14F-4D97-AF65-F5344CB8AC3E}">
        <p14:creationId xmlns:p14="http://schemas.microsoft.com/office/powerpoint/2010/main" val="3409705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YAMM Data Types</a:t>
            </a:r>
            <a:endParaRPr lang="en-US" dirty="0"/>
          </a:p>
        </p:txBody>
      </p:sp>
      <p:sp>
        <p:nvSpPr>
          <p:cNvPr id="3" name="Content Placeholder 2"/>
          <p:cNvSpPr>
            <a:spLocks noGrp="1"/>
          </p:cNvSpPr>
          <p:nvPr>
            <p:ph idx="1"/>
          </p:nvPr>
        </p:nvSpPr>
        <p:spPr/>
        <p:txBody>
          <a:bodyPr/>
          <a:lstStyle/>
          <a:p>
            <a:r>
              <a:rPr lang="en-US" dirty="0" smtClean="0"/>
              <a:t>yamm_buffer</a:t>
            </a:r>
          </a:p>
          <a:p>
            <a:pPr lvl="1"/>
            <a:r>
              <a:rPr lang="en-US" dirty="0" smtClean="0"/>
              <a:t>Contains all data and functions</a:t>
            </a:r>
          </a:p>
          <a:p>
            <a:r>
              <a:rPr lang="en-US" dirty="0" smtClean="0"/>
              <a:t>yamm</a:t>
            </a:r>
          </a:p>
          <a:p>
            <a:pPr lvl="1"/>
            <a:r>
              <a:rPr lang="en-US" dirty="0" smtClean="0"/>
              <a:t>Top level instance of the memory manager</a:t>
            </a:r>
          </a:p>
          <a:p>
            <a:pPr lvl="1"/>
            <a:r>
              <a:rPr lang="en-US" dirty="0" smtClean="0"/>
              <a:t>Inherits yamm_buffer</a:t>
            </a:r>
          </a:p>
          <a:p>
            <a:r>
              <a:rPr lang="en-US" dirty="0" smtClean="0"/>
              <a:t>yamm_access</a:t>
            </a:r>
          </a:p>
          <a:p>
            <a:pPr lvl="1"/>
            <a:r>
              <a:rPr lang="en-US" dirty="0" smtClean="0"/>
              <a:t>Optional usage</a:t>
            </a:r>
          </a:p>
          <a:p>
            <a:pPr lvl="1"/>
            <a:r>
              <a:rPr lang="en-US" dirty="0" smtClean="0"/>
              <a:t>Used to model a basic access (start address, size)</a:t>
            </a:r>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7</a:t>
            </a:fld>
            <a:endParaRPr lang="en-US" dirty="0"/>
          </a:p>
        </p:txBody>
      </p:sp>
    </p:spTree>
    <p:extLst>
      <p:ext uri="{BB962C8B-B14F-4D97-AF65-F5344CB8AC3E}">
        <p14:creationId xmlns:p14="http://schemas.microsoft.com/office/powerpoint/2010/main" val="2557120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YAMM Overview - Algorithm</a:t>
            </a:r>
            <a:endParaRPr lang="en-US" dirty="0"/>
          </a:p>
        </p:txBody>
      </p:sp>
      <p:sp>
        <p:nvSpPr>
          <p:cNvPr id="3" name="Content Placeholder 2"/>
          <p:cNvSpPr>
            <a:spLocks noGrp="1"/>
          </p:cNvSpPr>
          <p:nvPr>
            <p:ph idx="1"/>
          </p:nvPr>
        </p:nvSpPr>
        <p:spPr/>
        <p:txBody>
          <a:bodyPr/>
          <a:lstStyle/>
          <a:p>
            <a:r>
              <a:rPr lang="en-US" dirty="0" smtClean="0"/>
              <a:t>After initialization the memory map will contain a single FREE buffer</a:t>
            </a:r>
          </a:p>
          <a:p>
            <a:r>
              <a:rPr lang="en-US" dirty="0" smtClean="0"/>
              <a:t>All buffers in a memory map are chained in a double linked list</a:t>
            </a:r>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8</a:t>
            </a:fld>
            <a:endParaRPr lang="en-US"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429000"/>
            <a:ext cx="3822700" cy="2657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7468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YAMM Overview – API (1)</a:t>
            </a:r>
            <a:endParaRPr lang="en-US" dirty="0"/>
          </a:p>
        </p:txBody>
      </p:sp>
      <p:sp>
        <p:nvSpPr>
          <p:cNvPr id="3" name="Content Placeholder 2"/>
          <p:cNvSpPr>
            <a:spLocks noGrp="1"/>
          </p:cNvSpPr>
          <p:nvPr>
            <p:ph idx="1"/>
          </p:nvPr>
        </p:nvSpPr>
        <p:spPr/>
        <p:txBody>
          <a:bodyPr/>
          <a:lstStyle/>
          <a:p>
            <a:r>
              <a:rPr lang="en-US" dirty="0" smtClean="0"/>
              <a:t>Allocation</a:t>
            </a:r>
          </a:p>
          <a:p>
            <a:pPr lvl="1"/>
            <a:r>
              <a:rPr lang="en-US" dirty="0" smtClean="0"/>
              <a:t>Manual allocation: insertion</a:t>
            </a:r>
          </a:p>
          <a:p>
            <a:pPr lvl="1"/>
            <a:r>
              <a:rPr lang="en-US" dirty="0" smtClean="0"/>
              <a:t>Automatic allocation rules:</a:t>
            </a:r>
          </a:p>
          <a:p>
            <a:pPr lvl="2"/>
            <a:r>
              <a:rPr lang="en-US" dirty="0" smtClean="0"/>
              <a:t>RANDOM_FIT</a:t>
            </a:r>
          </a:p>
          <a:p>
            <a:pPr lvl="2"/>
            <a:r>
              <a:rPr lang="en-US" dirty="0" smtClean="0"/>
              <a:t>FIRST_FIT (and FIRST_FIT_RND)</a:t>
            </a:r>
          </a:p>
          <a:p>
            <a:pPr lvl="2"/>
            <a:r>
              <a:rPr lang="en-US" dirty="0" smtClean="0"/>
              <a:t>BEST_FIT (and BEST_FIT_RND)</a:t>
            </a:r>
          </a:p>
          <a:p>
            <a:pPr lvl="2"/>
            <a:r>
              <a:rPr lang="en-US" dirty="0" smtClean="0"/>
              <a:t>UNIFORM_FIT</a:t>
            </a:r>
          </a:p>
          <a:p>
            <a:r>
              <a:rPr lang="en-US" dirty="0" smtClean="0"/>
              <a:t>Deallocation</a:t>
            </a:r>
          </a:p>
          <a:p>
            <a:pPr lvl="1"/>
            <a:r>
              <a:rPr lang="en-US" dirty="0" smtClean="0"/>
              <a:t>It can be done on a specific buffer or address</a:t>
            </a:r>
            <a:endParaRPr lang="en-US" dirty="0"/>
          </a:p>
        </p:txBody>
      </p:sp>
      <p:sp>
        <p:nvSpPr>
          <p:cNvPr id="4" name="Footer Placeholder 3"/>
          <p:cNvSpPr>
            <a:spLocks noGrp="1"/>
          </p:cNvSpPr>
          <p:nvPr>
            <p:ph type="ftr" sz="quarter" idx="11"/>
          </p:nvPr>
        </p:nvSpPr>
        <p:spPr/>
        <p:txBody>
          <a:bodyPr/>
          <a:lstStyle/>
          <a:p>
            <a:r>
              <a:rPr lang="en-US" dirty="0"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9</a:t>
            </a:fld>
            <a:endParaRPr lang="en-US" dirty="0"/>
          </a:p>
        </p:txBody>
      </p:sp>
    </p:spTree>
    <p:extLst>
      <p:ext uri="{BB962C8B-B14F-4D97-AF65-F5344CB8AC3E}">
        <p14:creationId xmlns:p14="http://schemas.microsoft.com/office/powerpoint/2010/main" val="32855518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AC529A4D857314092F8987294A43FD3" ma:contentTypeVersion="0" ma:contentTypeDescription="Create a new document." ma:contentTypeScope="" ma:versionID="b3a40a446e339e50bd650e277a113f3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091CAD78-C6F6-407D-A9D5-329355F07703}">
  <ds:schemaRefs>
    <ds:schemaRef ds:uri="http://schemas.openxmlformats.org/package/2006/metadata/core-properties"/>
    <ds:schemaRef ds:uri="http://www.w3.org/XML/1998/namespace"/>
    <ds:schemaRef ds:uri="http://purl.org/dc/elements/1.1/"/>
    <ds:schemaRef ds:uri="http://schemas.microsoft.com/office/2006/metadata/properties"/>
    <ds:schemaRef ds:uri="http://schemas.microsoft.com/office/2006/documentManagement/types"/>
    <ds:schemaRef ds:uri="http://purl.org/dc/terms/"/>
    <ds:schemaRef ds:uri="http://purl.org/dc/dcmitype/"/>
    <ds:schemaRef ds:uri="http://schemas.microsoft.com/office/infopath/2007/PartnerControls"/>
  </ds:schemaRefs>
</ds:datastoreItem>
</file>

<file path=customXml/itemProps2.xml><?xml version="1.0" encoding="utf-8"?>
<ds:datastoreItem xmlns:ds="http://schemas.openxmlformats.org/officeDocument/2006/customXml" ds:itemID="{1A855BF4-2A99-441B-9566-850307E4F0A5}">
  <ds:schemaRefs>
    <ds:schemaRef ds:uri="http://schemas.microsoft.com/sharepoint/v3/contenttype/forms"/>
  </ds:schemaRefs>
</ds:datastoreItem>
</file>

<file path=customXml/itemProps3.xml><?xml version="1.0" encoding="utf-8"?>
<ds:datastoreItem xmlns:ds="http://schemas.openxmlformats.org/officeDocument/2006/customXml" ds:itemID="{3171F2A1-2ACF-4A95-B48F-47B38B7131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0</TotalTime>
  <Words>949</Words>
  <Application>Microsoft Office PowerPoint</Application>
  <PresentationFormat>On-screen Show (4:3)</PresentationFormat>
  <Paragraphs>190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YAMM Yet Another Memory Manager</vt:lpstr>
      <vt:lpstr>Agenda</vt:lpstr>
      <vt:lpstr>Memory Management – What is it?</vt:lpstr>
      <vt:lpstr>Memory Management Requirements</vt:lpstr>
      <vt:lpstr>YAMM Features (1)</vt:lpstr>
      <vt:lpstr>YAMM Features (2)</vt:lpstr>
      <vt:lpstr>YAMM Data Types</vt:lpstr>
      <vt:lpstr>YAMM Overview - Algorithm</vt:lpstr>
      <vt:lpstr>YAMM Overview – API (1)</vt:lpstr>
      <vt:lpstr>YAMM Overview – API (2)</vt:lpstr>
      <vt:lpstr>YAMM Overview – API (3)</vt:lpstr>
      <vt:lpstr>YAMM – Use case</vt:lpstr>
      <vt:lpstr>YAMM – Use case (2)</vt:lpstr>
      <vt:lpstr>YAMM – Use case (3)</vt:lpstr>
      <vt:lpstr>MAM – UVM Solution</vt:lpstr>
      <vt:lpstr>MAM vs YAMM – Feature Wise (1)</vt:lpstr>
      <vt:lpstr>MAM vs YAMM – Feature Wise (2)</vt:lpstr>
      <vt:lpstr>MAM vs YAMM – Feature Wise (3)</vt:lpstr>
      <vt:lpstr>Performance test - Parameters</vt:lpstr>
      <vt:lpstr>Performance test – MAM vs YAMM</vt:lpstr>
      <vt:lpstr>Examples – Initialization Example</vt:lpstr>
      <vt:lpstr>Examples – Sequence Example</vt:lpstr>
      <vt:lpstr>Examples – Scoreboard example</vt:lpstr>
      <vt:lpstr>YAMM Availability</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2011-11-23T07:37:04Z</dcterms:created>
  <dcterms:modified xsi:type="dcterms:W3CDTF">2016-10-11T11:51:32Z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0x0101004AC529A4D857314092F8987294A43FD3</vt:lpwstr>
  </property>
</Properties>
</file>